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6"/>
  </p:notesMasterIdLst>
  <p:sldIdLst>
    <p:sldId id="256" r:id="rId5"/>
    <p:sldId id="257" r:id="rId6"/>
    <p:sldId id="263" r:id="rId7"/>
    <p:sldId id="264" r:id="rId8"/>
    <p:sldId id="266" r:id="rId9"/>
    <p:sldId id="274" r:id="rId10"/>
    <p:sldId id="275" r:id="rId11"/>
    <p:sldId id="276" r:id="rId12"/>
    <p:sldId id="277" r:id="rId13"/>
    <p:sldId id="260" r:id="rId14"/>
    <p:sldId id="270"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0BA9BB1-ABBB-4E67-B86E-1C3905FBDF95}" v="2" dt="2023-10-26T09:46:50.912"/>
    <p1510:client id="{7D1F5A24-0FDE-4E48-94D8-1D26101C7083}" v="430" dt="2023-10-26T09:39:04.482"/>
    <p1510:client id="{80A798D6-656C-44C7-9B50-CAD7E367CAFC}" v="1" dt="2023-11-17T08:52:22.61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80" autoAdjust="0"/>
    <p:restoredTop sz="85425" autoAdjust="0"/>
  </p:normalViewPr>
  <p:slideViewPr>
    <p:cSldViewPr snapToGrid="0">
      <p:cViewPr varScale="1">
        <p:scale>
          <a:sx n="57" d="100"/>
          <a:sy n="57" d="100"/>
        </p:scale>
        <p:origin x="940"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diagrams/_rels/data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diagrams/_rels/data2.xml.rels><?xml version="1.0" encoding="UTF-8" standalone="yes"?>
<Relationships xmlns="http://schemas.openxmlformats.org/package/2006/relationships"><Relationship Id="rId8" Type="http://schemas.openxmlformats.org/officeDocument/2006/relationships/image" Target="../media/image22.svg"/><Relationship Id="rId3" Type="http://schemas.openxmlformats.org/officeDocument/2006/relationships/image" Target="../media/image17.png"/><Relationship Id="rId7" Type="http://schemas.openxmlformats.org/officeDocument/2006/relationships/image" Target="../media/image21.png"/><Relationship Id="rId2" Type="http://schemas.openxmlformats.org/officeDocument/2006/relationships/image" Target="../media/image16.svg"/><Relationship Id="rId1" Type="http://schemas.openxmlformats.org/officeDocument/2006/relationships/image" Target="../media/image15.png"/><Relationship Id="rId6" Type="http://schemas.openxmlformats.org/officeDocument/2006/relationships/image" Target="../media/image20.svg"/><Relationship Id="rId5" Type="http://schemas.openxmlformats.org/officeDocument/2006/relationships/image" Target="../media/image19.png"/><Relationship Id="rId4" Type="http://schemas.openxmlformats.org/officeDocument/2006/relationships/image" Target="../media/image18.svg"/></Relationships>
</file>

<file path=ppt/diagrams/_rels/drawing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diagrams/_rels/drawing2.xml.rels><?xml version="1.0" encoding="UTF-8" standalone="yes"?>
<Relationships xmlns="http://schemas.openxmlformats.org/package/2006/relationships"><Relationship Id="rId8" Type="http://schemas.openxmlformats.org/officeDocument/2006/relationships/image" Target="../media/image22.svg"/><Relationship Id="rId3" Type="http://schemas.openxmlformats.org/officeDocument/2006/relationships/image" Target="../media/image17.png"/><Relationship Id="rId7" Type="http://schemas.openxmlformats.org/officeDocument/2006/relationships/image" Target="../media/image21.png"/><Relationship Id="rId2" Type="http://schemas.openxmlformats.org/officeDocument/2006/relationships/image" Target="../media/image16.svg"/><Relationship Id="rId1" Type="http://schemas.openxmlformats.org/officeDocument/2006/relationships/image" Target="../media/image15.png"/><Relationship Id="rId6" Type="http://schemas.openxmlformats.org/officeDocument/2006/relationships/image" Target="../media/image20.svg"/><Relationship Id="rId5" Type="http://schemas.openxmlformats.org/officeDocument/2006/relationships/image" Target="../media/image19.png"/><Relationship Id="rId4" Type="http://schemas.openxmlformats.org/officeDocument/2006/relationships/image" Target="../media/image18.svg"/></Relationships>
</file>

<file path=ppt/diagrams/colors1.xml><?xml version="1.0" encoding="utf-8"?>
<dgm:colorsDef xmlns:dgm="http://schemas.openxmlformats.org/drawingml/2006/diagram" xmlns:a="http://schemas.openxmlformats.org/drawingml/2006/main" uniqueId="urn:microsoft.com/office/officeart/2018/5/colors/Iconchunking_colored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accent2">
        <a:alpha val="0"/>
      </a:schemeClr>
    </dgm:fillClrLst>
    <dgm:linClrLst meth="repeat">
      <a:schemeClr val="accent2">
        <a:alpha val="0"/>
      </a:schemeClr>
    </dgm:linClrLst>
    <dgm:effectClrLst/>
    <dgm:txLinClrLst/>
    <dgm:txFillClrLst meth="repeat">
      <a:schemeClr val="accent2"/>
      <a:schemeClr val="accent3"/>
      <a:schemeClr val="accent4"/>
      <a:schemeClr val="accent5"/>
      <a:schemeClr val="accent6"/>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icontext_accent5_2">
  <dgm:title val=""/>
  <dgm:desc val=""/>
  <dgm:catLst>
    <dgm:cat type="accent5" pri="15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dgm:fillClrLst>
    <dgm:linClrLst meth="repeat">
      <a:schemeClr val="lt1">
        <a:alpha val="0"/>
      </a:schemeClr>
    </dgm:linClrLst>
    <dgm:effectClrLst/>
    <dgm:txLinClrLst/>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data1.xml><?xml version="1.0" encoding="utf-8"?>
<dgm:dataModel xmlns:dgm="http://schemas.openxmlformats.org/drawingml/2006/diagram" xmlns:a="http://schemas.openxmlformats.org/drawingml/2006/main">
  <dgm:ptLst>
    <dgm:pt modelId="{994ABA2D-970E-41D5-A5BC-525921AB4EDB}" type="doc">
      <dgm:prSet loTypeId="urn:microsoft.com/office/officeart/2018/2/layout/IconCircleList" loCatId="icon" qsTypeId="urn:microsoft.com/office/officeart/2005/8/quickstyle/simple1" qsCatId="simple" csTypeId="urn:microsoft.com/office/officeart/2018/5/colors/Iconchunking_coloredtext_colorful1" csCatId="colorful" phldr="1"/>
      <dgm:spPr/>
      <dgm:t>
        <a:bodyPr/>
        <a:lstStyle/>
        <a:p>
          <a:endParaRPr lang="en-US"/>
        </a:p>
      </dgm:t>
    </dgm:pt>
    <dgm:pt modelId="{46CD98C9-6BBC-4BCD-A039-5007E3DA300B}">
      <dgm:prSet/>
      <dgm:spPr/>
      <dgm:t>
        <a:bodyPr/>
        <a:lstStyle/>
        <a:p>
          <a:r>
            <a:rPr lang="en-GB" b="0" i="0"/>
            <a:t>set up a Housing Improvement Board to raise standards and respond to new regulatory requirements. We will build on this and deliver the ombudsman’s recommendations through an expanded improvement plan.</a:t>
          </a:r>
          <a:endParaRPr lang="en-US"/>
        </a:p>
      </dgm:t>
    </dgm:pt>
    <dgm:pt modelId="{486F78C7-3CEC-4AB1-BA6B-A68BB1807E3F}" type="parTrans" cxnId="{98ED3B39-178E-4F50-9243-2D61969E193A}">
      <dgm:prSet/>
      <dgm:spPr/>
      <dgm:t>
        <a:bodyPr/>
        <a:lstStyle/>
        <a:p>
          <a:endParaRPr lang="en-US"/>
        </a:p>
      </dgm:t>
    </dgm:pt>
    <dgm:pt modelId="{F359A2D2-B548-4D1A-8890-9A8732DE3412}" type="sibTrans" cxnId="{98ED3B39-178E-4F50-9243-2D61969E193A}">
      <dgm:prSet/>
      <dgm:spPr/>
      <dgm:t>
        <a:bodyPr/>
        <a:lstStyle/>
        <a:p>
          <a:endParaRPr lang="en-US"/>
        </a:p>
      </dgm:t>
    </dgm:pt>
    <dgm:pt modelId="{EEEA578C-059A-4658-99A8-76A784371680}">
      <dgm:prSet/>
      <dgm:spPr/>
      <dgm:t>
        <a:bodyPr/>
        <a:lstStyle/>
        <a:p>
          <a:r>
            <a:rPr lang="en-GB" b="0" i="0"/>
            <a:t>a new, place-based approach to housing management” so residents have a single point of contact and “staff take ownership of their patch”.</a:t>
          </a:r>
          <a:endParaRPr lang="en-US"/>
        </a:p>
      </dgm:t>
    </dgm:pt>
    <dgm:pt modelId="{587FDB7F-2261-4922-8171-A973315861C0}" type="parTrans" cxnId="{E90E2DF9-6088-496E-9692-A2B03E6A900C}">
      <dgm:prSet/>
      <dgm:spPr/>
      <dgm:t>
        <a:bodyPr/>
        <a:lstStyle/>
        <a:p>
          <a:endParaRPr lang="en-US"/>
        </a:p>
      </dgm:t>
    </dgm:pt>
    <dgm:pt modelId="{CC1B7776-B122-4A03-84B5-2375081D9849}" type="sibTrans" cxnId="{E90E2DF9-6088-496E-9692-A2B03E6A900C}">
      <dgm:prSet/>
      <dgm:spPr/>
      <dgm:t>
        <a:bodyPr/>
        <a:lstStyle/>
        <a:p>
          <a:endParaRPr lang="en-US"/>
        </a:p>
      </dgm:t>
    </dgm:pt>
    <dgm:pt modelId="{1FE8C377-32AC-44B7-8768-2934CFA13268}">
      <dgm:prSet/>
      <dgm:spPr/>
      <dgm:t>
        <a:bodyPr/>
        <a:lstStyle/>
        <a:p>
          <a:r>
            <a:rPr lang="en-GB" b="0" i="0"/>
            <a:t>There will be additional training for all repairs staff on customer service and learning from mistakes, trialling new approaches for damp and mould cases such as remote monitoring sensors, and a review of ASB services.</a:t>
          </a:r>
          <a:endParaRPr lang="en-US"/>
        </a:p>
      </dgm:t>
    </dgm:pt>
    <dgm:pt modelId="{22E40086-D5F3-4F47-954A-8FE21E41B5D9}" type="parTrans" cxnId="{3BC1F410-F172-4412-8F23-6C0B07CBF0F4}">
      <dgm:prSet/>
      <dgm:spPr/>
      <dgm:t>
        <a:bodyPr/>
        <a:lstStyle/>
        <a:p>
          <a:endParaRPr lang="en-US"/>
        </a:p>
      </dgm:t>
    </dgm:pt>
    <dgm:pt modelId="{587407C6-A3BA-445C-83A7-113BE8131E05}" type="sibTrans" cxnId="{3BC1F410-F172-4412-8F23-6C0B07CBF0F4}">
      <dgm:prSet/>
      <dgm:spPr/>
      <dgm:t>
        <a:bodyPr/>
        <a:lstStyle/>
        <a:p>
          <a:endParaRPr lang="en-US"/>
        </a:p>
      </dgm:t>
    </dgm:pt>
    <dgm:pt modelId="{0A207CE5-3F86-4B73-86B8-35BA3D1D9AC6}" type="pres">
      <dgm:prSet presAssocID="{994ABA2D-970E-41D5-A5BC-525921AB4EDB}" presName="root" presStyleCnt="0">
        <dgm:presLayoutVars>
          <dgm:dir/>
          <dgm:resizeHandles val="exact"/>
        </dgm:presLayoutVars>
      </dgm:prSet>
      <dgm:spPr/>
    </dgm:pt>
    <dgm:pt modelId="{868F6801-6722-42C2-8B90-9DECFEA4244A}" type="pres">
      <dgm:prSet presAssocID="{994ABA2D-970E-41D5-A5BC-525921AB4EDB}" presName="container" presStyleCnt="0">
        <dgm:presLayoutVars>
          <dgm:dir/>
          <dgm:resizeHandles val="exact"/>
        </dgm:presLayoutVars>
      </dgm:prSet>
      <dgm:spPr/>
    </dgm:pt>
    <dgm:pt modelId="{9B03CA13-F4D4-4054-8BFD-3E94F943E71F}" type="pres">
      <dgm:prSet presAssocID="{46CD98C9-6BBC-4BCD-A039-5007E3DA300B}" presName="compNode" presStyleCnt="0"/>
      <dgm:spPr/>
    </dgm:pt>
    <dgm:pt modelId="{03D59ADA-F467-4F0C-9387-5400C3F54FC2}" type="pres">
      <dgm:prSet presAssocID="{46CD98C9-6BBC-4BCD-A039-5007E3DA300B}" presName="iconBgRect" presStyleLbl="bgShp" presStyleIdx="0" presStyleCnt="3"/>
      <dgm:spPr/>
    </dgm:pt>
    <dgm:pt modelId="{4B82592A-2F4F-43E3-BC90-F6B1D8BB49AF}" type="pres">
      <dgm:prSet presAssocID="{46CD98C9-6BBC-4BCD-A039-5007E3DA300B}"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Gavel"/>
        </a:ext>
      </dgm:extLst>
    </dgm:pt>
    <dgm:pt modelId="{933E69A2-7EE4-4C1B-9984-A30A9FE46BDF}" type="pres">
      <dgm:prSet presAssocID="{46CD98C9-6BBC-4BCD-A039-5007E3DA300B}" presName="spaceRect" presStyleCnt="0"/>
      <dgm:spPr/>
    </dgm:pt>
    <dgm:pt modelId="{076463BF-9A9E-42D9-AD42-C88882B34D5C}" type="pres">
      <dgm:prSet presAssocID="{46CD98C9-6BBC-4BCD-A039-5007E3DA300B}" presName="textRect" presStyleLbl="revTx" presStyleIdx="0" presStyleCnt="3">
        <dgm:presLayoutVars>
          <dgm:chMax val="1"/>
          <dgm:chPref val="1"/>
        </dgm:presLayoutVars>
      </dgm:prSet>
      <dgm:spPr/>
    </dgm:pt>
    <dgm:pt modelId="{39E497EB-1347-404C-8FAF-A780B604DF58}" type="pres">
      <dgm:prSet presAssocID="{F359A2D2-B548-4D1A-8890-9A8732DE3412}" presName="sibTrans" presStyleLbl="sibTrans2D1" presStyleIdx="0" presStyleCnt="0"/>
      <dgm:spPr/>
    </dgm:pt>
    <dgm:pt modelId="{CAA8BEE7-41BD-4FA9-A1CF-5A5ADC4E6FD9}" type="pres">
      <dgm:prSet presAssocID="{EEEA578C-059A-4658-99A8-76A784371680}" presName="compNode" presStyleCnt="0"/>
      <dgm:spPr/>
    </dgm:pt>
    <dgm:pt modelId="{26C6ED2A-2D51-4433-B3F1-0AD2330AB5E9}" type="pres">
      <dgm:prSet presAssocID="{EEEA578C-059A-4658-99A8-76A784371680}" presName="iconBgRect" presStyleLbl="bgShp" presStyleIdx="1" presStyleCnt="3"/>
      <dgm:spPr/>
    </dgm:pt>
    <dgm:pt modelId="{8437972A-053A-46A5-B076-286D3DCC3D9C}" type="pres">
      <dgm:prSet presAssocID="{EEEA578C-059A-4658-99A8-76A784371680}"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ity"/>
        </a:ext>
      </dgm:extLst>
    </dgm:pt>
    <dgm:pt modelId="{82C08D3C-23D7-47C5-8D6E-ED41ED9E8C1E}" type="pres">
      <dgm:prSet presAssocID="{EEEA578C-059A-4658-99A8-76A784371680}" presName="spaceRect" presStyleCnt="0"/>
      <dgm:spPr/>
    </dgm:pt>
    <dgm:pt modelId="{5134F1D4-F534-42CD-9808-B3C80DC2EB22}" type="pres">
      <dgm:prSet presAssocID="{EEEA578C-059A-4658-99A8-76A784371680}" presName="textRect" presStyleLbl="revTx" presStyleIdx="1" presStyleCnt="3">
        <dgm:presLayoutVars>
          <dgm:chMax val="1"/>
          <dgm:chPref val="1"/>
        </dgm:presLayoutVars>
      </dgm:prSet>
      <dgm:spPr/>
    </dgm:pt>
    <dgm:pt modelId="{0DCF7449-91CC-480F-80F7-07D6FEF3A5F3}" type="pres">
      <dgm:prSet presAssocID="{CC1B7776-B122-4A03-84B5-2375081D9849}" presName="sibTrans" presStyleLbl="sibTrans2D1" presStyleIdx="0" presStyleCnt="0"/>
      <dgm:spPr/>
    </dgm:pt>
    <dgm:pt modelId="{4AA562FA-AA88-4897-9900-AC5A78A873EB}" type="pres">
      <dgm:prSet presAssocID="{1FE8C377-32AC-44B7-8768-2934CFA13268}" presName="compNode" presStyleCnt="0"/>
      <dgm:spPr/>
    </dgm:pt>
    <dgm:pt modelId="{8A9C4D79-D6BD-4FA3-BD15-E2427FB55405}" type="pres">
      <dgm:prSet presAssocID="{1FE8C377-32AC-44B7-8768-2934CFA13268}" presName="iconBgRect" presStyleLbl="bgShp" presStyleIdx="2" presStyleCnt="3"/>
      <dgm:spPr/>
    </dgm:pt>
    <dgm:pt modelId="{FBD1D700-C5A7-40A0-9D88-A2835A627E33}" type="pres">
      <dgm:prSet presAssocID="{1FE8C377-32AC-44B7-8768-2934CFA13268}"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Electrician"/>
        </a:ext>
      </dgm:extLst>
    </dgm:pt>
    <dgm:pt modelId="{718EC8B6-9C93-4C8D-925A-EC25285DC9AE}" type="pres">
      <dgm:prSet presAssocID="{1FE8C377-32AC-44B7-8768-2934CFA13268}" presName="spaceRect" presStyleCnt="0"/>
      <dgm:spPr/>
    </dgm:pt>
    <dgm:pt modelId="{C9AF9EDE-6CEB-449D-BB03-233284EC3BDF}" type="pres">
      <dgm:prSet presAssocID="{1FE8C377-32AC-44B7-8768-2934CFA13268}" presName="textRect" presStyleLbl="revTx" presStyleIdx="2" presStyleCnt="3">
        <dgm:presLayoutVars>
          <dgm:chMax val="1"/>
          <dgm:chPref val="1"/>
        </dgm:presLayoutVars>
      </dgm:prSet>
      <dgm:spPr/>
    </dgm:pt>
  </dgm:ptLst>
  <dgm:cxnLst>
    <dgm:cxn modelId="{3BC1F410-F172-4412-8F23-6C0B07CBF0F4}" srcId="{994ABA2D-970E-41D5-A5BC-525921AB4EDB}" destId="{1FE8C377-32AC-44B7-8768-2934CFA13268}" srcOrd="2" destOrd="0" parTransId="{22E40086-D5F3-4F47-954A-8FE21E41B5D9}" sibTransId="{587407C6-A3BA-445C-83A7-113BE8131E05}"/>
    <dgm:cxn modelId="{64F9DE28-4FCC-426B-A478-DA6E49F76114}" type="presOf" srcId="{F359A2D2-B548-4D1A-8890-9A8732DE3412}" destId="{39E497EB-1347-404C-8FAF-A780B604DF58}" srcOrd="0" destOrd="0" presId="urn:microsoft.com/office/officeart/2018/2/layout/IconCircleList"/>
    <dgm:cxn modelId="{282F5630-8EC1-4290-B6ED-15130C4A9194}" type="presOf" srcId="{1FE8C377-32AC-44B7-8768-2934CFA13268}" destId="{C9AF9EDE-6CEB-449D-BB03-233284EC3BDF}" srcOrd="0" destOrd="0" presId="urn:microsoft.com/office/officeart/2018/2/layout/IconCircleList"/>
    <dgm:cxn modelId="{98ED3B39-178E-4F50-9243-2D61969E193A}" srcId="{994ABA2D-970E-41D5-A5BC-525921AB4EDB}" destId="{46CD98C9-6BBC-4BCD-A039-5007E3DA300B}" srcOrd="0" destOrd="0" parTransId="{486F78C7-3CEC-4AB1-BA6B-A68BB1807E3F}" sibTransId="{F359A2D2-B548-4D1A-8890-9A8732DE3412}"/>
    <dgm:cxn modelId="{7072A4BE-6BD1-4504-8565-4CD518F7714D}" type="presOf" srcId="{EEEA578C-059A-4658-99A8-76A784371680}" destId="{5134F1D4-F534-42CD-9808-B3C80DC2EB22}" srcOrd="0" destOrd="0" presId="urn:microsoft.com/office/officeart/2018/2/layout/IconCircleList"/>
    <dgm:cxn modelId="{2A7C4BE7-09C5-49C1-B52E-2355B2AF82FE}" type="presOf" srcId="{CC1B7776-B122-4A03-84B5-2375081D9849}" destId="{0DCF7449-91CC-480F-80F7-07D6FEF3A5F3}" srcOrd="0" destOrd="0" presId="urn:microsoft.com/office/officeart/2018/2/layout/IconCircleList"/>
    <dgm:cxn modelId="{E90E2DF9-6088-496E-9692-A2B03E6A900C}" srcId="{994ABA2D-970E-41D5-A5BC-525921AB4EDB}" destId="{EEEA578C-059A-4658-99A8-76A784371680}" srcOrd="1" destOrd="0" parTransId="{587FDB7F-2261-4922-8171-A973315861C0}" sibTransId="{CC1B7776-B122-4A03-84B5-2375081D9849}"/>
    <dgm:cxn modelId="{235D63F9-E085-4A75-BE53-C43BB73F89C0}" type="presOf" srcId="{46CD98C9-6BBC-4BCD-A039-5007E3DA300B}" destId="{076463BF-9A9E-42D9-AD42-C88882B34D5C}" srcOrd="0" destOrd="0" presId="urn:microsoft.com/office/officeart/2018/2/layout/IconCircleList"/>
    <dgm:cxn modelId="{30C0C0FF-1A3A-40A2-B4C4-C4AB703673CE}" type="presOf" srcId="{994ABA2D-970E-41D5-A5BC-525921AB4EDB}" destId="{0A207CE5-3F86-4B73-86B8-35BA3D1D9AC6}" srcOrd="0" destOrd="0" presId="urn:microsoft.com/office/officeart/2018/2/layout/IconCircleList"/>
    <dgm:cxn modelId="{792C91EB-A775-472D-AF4A-0F104E1E3BE9}" type="presParOf" srcId="{0A207CE5-3F86-4B73-86B8-35BA3D1D9AC6}" destId="{868F6801-6722-42C2-8B90-9DECFEA4244A}" srcOrd="0" destOrd="0" presId="urn:microsoft.com/office/officeart/2018/2/layout/IconCircleList"/>
    <dgm:cxn modelId="{5C00CF6A-AE69-4226-8012-C56D476BBE78}" type="presParOf" srcId="{868F6801-6722-42C2-8B90-9DECFEA4244A}" destId="{9B03CA13-F4D4-4054-8BFD-3E94F943E71F}" srcOrd="0" destOrd="0" presId="urn:microsoft.com/office/officeart/2018/2/layout/IconCircleList"/>
    <dgm:cxn modelId="{83EBB86B-C699-49A3-BEFE-C856FDEEF93D}" type="presParOf" srcId="{9B03CA13-F4D4-4054-8BFD-3E94F943E71F}" destId="{03D59ADA-F467-4F0C-9387-5400C3F54FC2}" srcOrd="0" destOrd="0" presId="urn:microsoft.com/office/officeart/2018/2/layout/IconCircleList"/>
    <dgm:cxn modelId="{3F64ED26-1892-4C8A-93E0-A0FC45DF5838}" type="presParOf" srcId="{9B03CA13-F4D4-4054-8BFD-3E94F943E71F}" destId="{4B82592A-2F4F-43E3-BC90-F6B1D8BB49AF}" srcOrd="1" destOrd="0" presId="urn:microsoft.com/office/officeart/2018/2/layout/IconCircleList"/>
    <dgm:cxn modelId="{BBA8CB74-17DF-4F23-89FA-956C2E621128}" type="presParOf" srcId="{9B03CA13-F4D4-4054-8BFD-3E94F943E71F}" destId="{933E69A2-7EE4-4C1B-9984-A30A9FE46BDF}" srcOrd="2" destOrd="0" presId="urn:microsoft.com/office/officeart/2018/2/layout/IconCircleList"/>
    <dgm:cxn modelId="{A329B78D-93DC-47CC-A4C9-72E060BD329E}" type="presParOf" srcId="{9B03CA13-F4D4-4054-8BFD-3E94F943E71F}" destId="{076463BF-9A9E-42D9-AD42-C88882B34D5C}" srcOrd="3" destOrd="0" presId="urn:microsoft.com/office/officeart/2018/2/layout/IconCircleList"/>
    <dgm:cxn modelId="{1B23F543-5954-4B49-B4F8-686FD3ED021E}" type="presParOf" srcId="{868F6801-6722-42C2-8B90-9DECFEA4244A}" destId="{39E497EB-1347-404C-8FAF-A780B604DF58}" srcOrd="1" destOrd="0" presId="urn:microsoft.com/office/officeart/2018/2/layout/IconCircleList"/>
    <dgm:cxn modelId="{734B5A11-C8A8-47C0-ADAE-7313659AA074}" type="presParOf" srcId="{868F6801-6722-42C2-8B90-9DECFEA4244A}" destId="{CAA8BEE7-41BD-4FA9-A1CF-5A5ADC4E6FD9}" srcOrd="2" destOrd="0" presId="urn:microsoft.com/office/officeart/2018/2/layout/IconCircleList"/>
    <dgm:cxn modelId="{2AEC1944-4C31-427A-BC48-4EF3A1C28609}" type="presParOf" srcId="{CAA8BEE7-41BD-4FA9-A1CF-5A5ADC4E6FD9}" destId="{26C6ED2A-2D51-4433-B3F1-0AD2330AB5E9}" srcOrd="0" destOrd="0" presId="urn:microsoft.com/office/officeart/2018/2/layout/IconCircleList"/>
    <dgm:cxn modelId="{CE75415C-A8F5-4709-AD6C-8E62EC0E1648}" type="presParOf" srcId="{CAA8BEE7-41BD-4FA9-A1CF-5A5ADC4E6FD9}" destId="{8437972A-053A-46A5-B076-286D3DCC3D9C}" srcOrd="1" destOrd="0" presId="urn:microsoft.com/office/officeart/2018/2/layout/IconCircleList"/>
    <dgm:cxn modelId="{49A356FF-48E7-4725-B9FB-21F89B5D98D3}" type="presParOf" srcId="{CAA8BEE7-41BD-4FA9-A1CF-5A5ADC4E6FD9}" destId="{82C08D3C-23D7-47C5-8D6E-ED41ED9E8C1E}" srcOrd="2" destOrd="0" presId="urn:microsoft.com/office/officeart/2018/2/layout/IconCircleList"/>
    <dgm:cxn modelId="{EAD9F3D1-86AF-4520-8CBB-91BBEDC856E8}" type="presParOf" srcId="{CAA8BEE7-41BD-4FA9-A1CF-5A5ADC4E6FD9}" destId="{5134F1D4-F534-42CD-9808-B3C80DC2EB22}" srcOrd="3" destOrd="0" presId="urn:microsoft.com/office/officeart/2018/2/layout/IconCircleList"/>
    <dgm:cxn modelId="{1BC12E27-5C95-4F99-82C7-BA665A9C0FCB}" type="presParOf" srcId="{868F6801-6722-42C2-8B90-9DECFEA4244A}" destId="{0DCF7449-91CC-480F-80F7-07D6FEF3A5F3}" srcOrd="3" destOrd="0" presId="urn:microsoft.com/office/officeart/2018/2/layout/IconCircleList"/>
    <dgm:cxn modelId="{32713C13-8122-4979-BA25-62C5492DAE37}" type="presParOf" srcId="{868F6801-6722-42C2-8B90-9DECFEA4244A}" destId="{4AA562FA-AA88-4897-9900-AC5A78A873EB}" srcOrd="4" destOrd="0" presId="urn:microsoft.com/office/officeart/2018/2/layout/IconCircleList"/>
    <dgm:cxn modelId="{1E1EE57A-E15C-4852-8E3E-9110EF89268B}" type="presParOf" srcId="{4AA562FA-AA88-4897-9900-AC5A78A873EB}" destId="{8A9C4D79-D6BD-4FA3-BD15-E2427FB55405}" srcOrd="0" destOrd="0" presId="urn:microsoft.com/office/officeart/2018/2/layout/IconCircleList"/>
    <dgm:cxn modelId="{643D539F-49E2-42B9-9091-7F97AD81F691}" type="presParOf" srcId="{4AA562FA-AA88-4897-9900-AC5A78A873EB}" destId="{FBD1D700-C5A7-40A0-9D88-A2835A627E33}" srcOrd="1" destOrd="0" presId="urn:microsoft.com/office/officeart/2018/2/layout/IconCircleList"/>
    <dgm:cxn modelId="{AA6E61CA-1AFA-47C5-BD46-C9926F9D7C34}" type="presParOf" srcId="{4AA562FA-AA88-4897-9900-AC5A78A873EB}" destId="{718EC8B6-9C93-4C8D-925A-EC25285DC9AE}" srcOrd="2" destOrd="0" presId="urn:microsoft.com/office/officeart/2018/2/layout/IconCircleList"/>
    <dgm:cxn modelId="{EA5004BD-67C1-4C22-ACFC-95B246B74893}" type="presParOf" srcId="{4AA562FA-AA88-4897-9900-AC5A78A873EB}" destId="{C9AF9EDE-6CEB-449D-BB03-233284EC3BDF}" srcOrd="3" destOrd="0" presId="urn:microsoft.com/office/officeart/2018/2/layout/IconCircl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59287BE-5E13-4ABF-A9AD-EB9415CCA316}" type="doc">
      <dgm:prSet loTypeId="urn:microsoft.com/office/officeart/2018/2/layout/IconVerticalSolidList" loCatId="icon" qsTypeId="urn:microsoft.com/office/officeart/2005/8/quickstyle/simple1" qsCatId="simple" csTypeId="urn:microsoft.com/office/officeart/2018/5/colors/Iconchunking_neutralicontext_accent5_2" csCatId="accent5" phldr="1"/>
      <dgm:spPr/>
      <dgm:t>
        <a:bodyPr/>
        <a:lstStyle/>
        <a:p>
          <a:endParaRPr lang="en-US"/>
        </a:p>
      </dgm:t>
    </dgm:pt>
    <dgm:pt modelId="{CE270811-96A9-4131-A469-904031BF888D}">
      <dgm:prSet/>
      <dgm:spPr/>
      <dgm:t>
        <a:bodyPr/>
        <a:lstStyle/>
        <a:p>
          <a:pPr>
            <a:lnSpc>
              <a:spcPct val="100000"/>
            </a:lnSpc>
          </a:pPr>
          <a:r>
            <a:rPr lang="en-GB" dirty="0"/>
            <a:t>CRM System being introduced for all of housing in January 2024</a:t>
          </a:r>
          <a:endParaRPr lang="en-US" dirty="0"/>
        </a:p>
      </dgm:t>
    </dgm:pt>
    <dgm:pt modelId="{369EFB85-2BB1-45EE-A0E0-230EA510E5AA}" type="parTrans" cxnId="{4959C2F1-E2EE-40B0-981D-9A6418DA7677}">
      <dgm:prSet/>
      <dgm:spPr/>
      <dgm:t>
        <a:bodyPr/>
        <a:lstStyle/>
        <a:p>
          <a:endParaRPr lang="en-US"/>
        </a:p>
      </dgm:t>
    </dgm:pt>
    <dgm:pt modelId="{D2EB7751-ACDD-4983-B214-443EAB2554DB}" type="sibTrans" cxnId="{4959C2F1-E2EE-40B0-981D-9A6418DA7677}">
      <dgm:prSet/>
      <dgm:spPr/>
      <dgm:t>
        <a:bodyPr/>
        <a:lstStyle/>
        <a:p>
          <a:endParaRPr lang="en-US"/>
        </a:p>
      </dgm:t>
    </dgm:pt>
    <dgm:pt modelId="{92913D28-4630-4330-B521-A21E02E72948}">
      <dgm:prSet/>
      <dgm:spPr/>
      <dgm:t>
        <a:bodyPr/>
        <a:lstStyle/>
        <a:p>
          <a:pPr>
            <a:lnSpc>
              <a:spcPct val="100000"/>
            </a:lnSpc>
          </a:pPr>
          <a:r>
            <a:rPr lang="en-US" dirty="0"/>
            <a:t>Introduction of Nigel Fox – Resolutions Coordinator</a:t>
          </a:r>
        </a:p>
      </dgm:t>
    </dgm:pt>
    <dgm:pt modelId="{9E6E4491-9178-4121-BF37-744D7AE06BDC}" type="parTrans" cxnId="{A448C83D-D0DC-4715-98F3-1D2538ABBED3}">
      <dgm:prSet/>
      <dgm:spPr/>
      <dgm:t>
        <a:bodyPr/>
        <a:lstStyle/>
        <a:p>
          <a:endParaRPr lang="en-US"/>
        </a:p>
      </dgm:t>
    </dgm:pt>
    <dgm:pt modelId="{E6D69FB2-434B-4017-9D8A-88E5064E02C3}" type="sibTrans" cxnId="{A448C83D-D0DC-4715-98F3-1D2538ABBED3}">
      <dgm:prSet/>
      <dgm:spPr/>
      <dgm:t>
        <a:bodyPr/>
        <a:lstStyle/>
        <a:p>
          <a:endParaRPr lang="en-US"/>
        </a:p>
      </dgm:t>
    </dgm:pt>
    <dgm:pt modelId="{2FF8AD22-E0FD-489F-A870-632763B3A37A}">
      <dgm:prSet/>
      <dgm:spPr/>
      <dgm:t>
        <a:bodyPr/>
        <a:lstStyle/>
        <a:p>
          <a:pPr>
            <a:lnSpc>
              <a:spcPct val="100000"/>
            </a:lnSpc>
          </a:pPr>
          <a:r>
            <a:rPr lang="en-US" dirty="0"/>
            <a:t>Ombudsman Session with Suffolk authorities</a:t>
          </a:r>
        </a:p>
      </dgm:t>
    </dgm:pt>
    <dgm:pt modelId="{29D83405-1968-4FA1-9F18-CBB3E2B886BF}" type="parTrans" cxnId="{072C1A78-1658-447F-B390-6EAA82129E40}">
      <dgm:prSet/>
      <dgm:spPr/>
      <dgm:t>
        <a:bodyPr/>
        <a:lstStyle/>
        <a:p>
          <a:endParaRPr lang="en-US"/>
        </a:p>
      </dgm:t>
    </dgm:pt>
    <dgm:pt modelId="{1C4FA902-5965-409F-9B99-B5948C110C34}" type="sibTrans" cxnId="{072C1A78-1658-447F-B390-6EAA82129E40}">
      <dgm:prSet/>
      <dgm:spPr/>
      <dgm:t>
        <a:bodyPr/>
        <a:lstStyle/>
        <a:p>
          <a:endParaRPr lang="en-US"/>
        </a:p>
      </dgm:t>
    </dgm:pt>
    <dgm:pt modelId="{249CD09D-2A81-4B90-A70C-268BCC53AB51}">
      <dgm:prSet/>
      <dgm:spPr/>
      <dgm:t>
        <a:bodyPr/>
        <a:lstStyle/>
        <a:p>
          <a:pPr>
            <a:lnSpc>
              <a:spcPct val="100000"/>
            </a:lnSpc>
          </a:pPr>
          <a:r>
            <a:rPr lang="en-GB" dirty="0"/>
            <a:t>Getting through the backlog</a:t>
          </a:r>
          <a:endParaRPr lang="en-US" dirty="0"/>
        </a:p>
      </dgm:t>
    </dgm:pt>
    <dgm:pt modelId="{0D4A926A-5951-4F96-885E-0A108B22DED4}" type="parTrans" cxnId="{DEE9D177-D250-463C-A808-6B18FEF31C55}">
      <dgm:prSet/>
      <dgm:spPr/>
      <dgm:t>
        <a:bodyPr/>
        <a:lstStyle/>
        <a:p>
          <a:endParaRPr lang="en-US"/>
        </a:p>
      </dgm:t>
    </dgm:pt>
    <dgm:pt modelId="{6BB12977-1ABA-41A1-9742-F28BAFFC70C1}" type="sibTrans" cxnId="{DEE9D177-D250-463C-A808-6B18FEF31C55}">
      <dgm:prSet/>
      <dgm:spPr/>
      <dgm:t>
        <a:bodyPr/>
        <a:lstStyle/>
        <a:p>
          <a:endParaRPr lang="en-US"/>
        </a:p>
      </dgm:t>
    </dgm:pt>
    <dgm:pt modelId="{024E287D-39D9-4B27-8A9A-886C522DEF7E}" type="pres">
      <dgm:prSet presAssocID="{759287BE-5E13-4ABF-A9AD-EB9415CCA316}" presName="root" presStyleCnt="0">
        <dgm:presLayoutVars>
          <dgm:dir/>
          <dgm:resizeHandles val="exact"/>
        </dgm:presLayoutVars>
      </dgm:prSet>
      <dgm:spPr/>
    </dgm:pt>
    <dgm:pt modelId="{2BE2A912-7C78-4F18-9EEF-6DE7EE5050F5}" type="pres">
      <dgm:prSet presAssocID="{CE270811-96A9-4131-A469-904031BF888D}" presName="compNode" presStyleCnt="0"/>
      <dgm:spPr/>
    </dgm:pt>
    <dgm:pt modelId="{6B324B2C-2D2D-4308-8870-50ED42589CEB}" type="pres">
      <dgm:prSet presAssocID="{CE270811-96A9-4131-A469-904031BF888D}" presName="bgRect" presStyleLbl="bgShp" presStyleIdx="0" presStyleCnt="4"/>
      <dgm:spPr/>
    </dgm:pt>
    <dgm:pt modelId="{19AB6965-EEBE-4BEF-BC0F-75FCA570A659}" type="pres">
      <dgm:prSet presAssocID="{CE270811-96A9-4131-A469-904031BF888D}"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all center"/>
        </a:ext>
      </dgm:extLst>
    </dgm:pt>
    <dgm:pt modelId="{809F3380-C7F7-4530-B583-7F415736B876}" type="pres">
      <dgm:prSet presAssocID="{CE270811-96A9-4131-A469-904031BF888D}" presName="spaceRect" presStyleCnt="0"/>
      <dgm:spPr/>
    </dgm:pt>
    <dgm:pt modelId="{4C2AA289-7C92-4C62-8352-572EDACC99C8}" type="pres">
      <dgm:prSet presAssocID="{CE270811-96A9-4131-A469-904031BF888D}" presName="parTx" presStyleLbl="revTx" presStyleIdx="0" presStyleCnt="4">
        <dgm:presLayoutVars>
          <dgm:chMax val="0"/>
          <dgm:chPref val="0"/>
        </dgm:presLayoutVars>
      </dgm:prSet>
      <dgm:spPr/>
    </dgm:pt>
    <dgm:pt modelId="{8F39D538-AF5F-4E00-BD01-54706B36B193}" type="pres">
      <dgm:prSet presAssocID="{D2EB7751-ACDD-4983-B214-443EAB2554DB}" presName="sibTrans" presStyleCnt="0"/>
      <dgm:spPr/>
    </dgm:pt>
    <dgm:pt modelId="{A5EB91FD-17AD-4860-A2BD-4FB0FBC45B41}" type="pres">
      <dgm:prSet presAssocID="{92913D28-4630-4330-B521-A21E02E72948}" presName="compNode" presStyleCnt="0"/>
      <dgm:spPr/>
    </dgm:pt>
    <dgm:pt modelId="{C2AF7400-28A2-4270-921A-978BB32CB7E9}" type="pres">
      <dgm:prSet presAssocID="{92913D28-4630-4330-B521-A21E02E72948}" presName="bgRect" presStyleLbl="bgShp" presStyleIdx="1" presStyleCnt="4" custLinFactNeighborY="-420"/>
      <dgm:spPr/>
    </dgm:pt>
    <dgm:pt modelId="{E8CB1BBF-C24B-40E7-9A52-C60EA765CDE6}" type="pres">
      <dgm:prSet presAssocID="{92913D28-4630-4330-B521-A21E02E72948}" presName="iconRect" presStyleLbl="node1" presStyleIdx="1" presStyleCnt="4"/>
      <dgm:spPr>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a:noFill/>
        </a:ln>
      </dgm:spPr>
      <dgm:extLst>
        <a:ext uri="{E40237B7-FDA0-4F09-8148-C483321AD2D9}">
          <dgm14:cNvPr xmlns:dgm14="http://schemas.microsoft.com/office/drawing/2010/diagram" id="0" name="" descr="Smiling face outline with solid fill"/>
        </a:ext>
      </dgm:extLst>
    </dgm:pt>
    <dgm:pt modelId="{548B0BD0-6E18-45C9-97BD-40845BEE797F}" type="pres">
      <dgm:prSet presAssocID="{92913D28-4630-4330-B521-A21E02E72948}" presName="spaceRect" presStyleCnt="0"/>
      <dgm:spPr/>
    </dgm:pt>
    <dgm:pt modelId="{269C556F-2DFF-4F71-9F6D-1FE096322F2F}" type="pres">
      <dgm:prSet presAssocID="{92913D28-4630-4330-B521-A21E02E72948}" presName="parTx" presStyleLbl="revTx" presStyleIdx="1" presStyleCnt="4">
        <dgm:presLayoutVars>
          <dgm:chMax val="0"/>
          <dgm:chPref val="0"/>
        </dgm:presLayoutVars>
      </dgm:prSet>
      <dgm:spPr/>
    </dgm:pt>
    <dgm:pt modelId="{8C8B5FB0-E572-4941-B4BA-331A75443FBA}" type="pres">
      <dgm:prSet presAssocID="{E6D69FB2-434B-4017-9D8A-88E5064E02C3}" presName="sibTrans" presStyleCnt="0"/>
      <dgm:spPr/>
    </dgm:pt>
    <dgm:pt modelId="{06534B7B-4A79-4129-AAA9-B3548CEF97D2}" type="pres">
      <dgm:prSet presAssocID="{2FF8AD22-E0FD-489F-A870-632763B3A37A}" presName="compNode" presStyleCnt="0"/>
      <dgm:spPr/>
    </dgm:pt>
    <dgm:pt modelId="{E3E0AEA8-8FDC-407B-BCFF-50EAFFAF668D}" type="pres">
      <dgm:prSet presAssocID="{2FF8AD22-E0FD-489F-A870-632763B3A37A}" presName="bgRect" presStyleLbl="bgShp" presStyleIdx="2" presStyleCnt="4"/>
      <dgm:spPr/>
    </dgm:pt>
    <dgm:pt modelId="{7B08FA9D-8D63-4902-9F84-06F63EE7FCC0}" type="pres">
      <dgm:prSet presAssocID="{2FF8AD22-E0FD-489F-A870-632763B3A37A}"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Brain in head"/>
        </a:ext>
      </dgm:extLst>
    </dgm:pt>
    <dgm:pt modelId="{D4D76D42-A946-4750-90A2-A4B719455F98}" type="pres">
      <dgm:prSet presAssocID="{2FF8AD22-E0FD-489F-A870-632763B3A37A}" presName="spaceRect" presStyleCnt="0"/>
      <dgm:spPr/>
    </dgm:pt>
    <dgm:pt modelId="{F77B8F37-DA83-41AA-8A58-D5C0CA706C87}" type="pres">
      <dgm:prSet presAssocID="{2FF8AD22-E0FD-489F-A870-632763B3A37A}" presName="parTx" presStyleLbl="revTx" presStyleIdx="2" presStyleCnt="4">
        <dgm:presLayoutVars>
          <dgm:chMax val="0"/>
          <dgm:chPref val="0"/>
        </dgm:presLayoutVars>
      </dgm:prSet>
      <dgm:spPr/>
    </dgm:pt>
    <dgm:pt modelId="{5BD2AD7F-F474-418C-8131-B082FE9D0C8F}" type="pres">
      <dgm:prSet presAssocID="{1C4FA902-5965-409F-9B99-B5948C110C34}" presName="sibTrans" presStyleCnt="0"/>
      <dgm:spPr/>
    </dgm:pt>
    <dgm:pt modelId="{27713D7A-997C-49C4-BA15-9092087CA68A}" type="pres">
      <dgm:prSet presAssocID="{249CD09D-2A81-4B90-A70C-268BCC53AB51}" presName="compNode" presStyleCnt="0"/>
      <dgm:spPr/>
    </dgm:pt>
    <dgm:pt modelId="{C37B5581-EB0D-4B33-9E56-F0C0B8F58A9F}" type="pres">
      <dgm:prSet presAssocID="{249CD09D-2A81-4B90-A70C-268BCC53AB51}" presName="bgRect" presStyleLbl="bgShp" presStyleIdx="3" presStyleCnt="4" custLinFactNeighborX="-1273" custLinFactNeighborY="35518"/>
      <dgm:spPr/>
    </dgm:pt>
    <dgm:pt modelId="{C3097289-2A23-4267-A8FC-8B81A3649D64}" type="pres">
      <dgm:prSet presAssocID="{249CD09D-2A81-4B90-A70C-268BCC53AB51}"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Checkmark"/>
        </a:ext>
      </dgm:extLst>
    </dgm:pt>
    <dgm:pt modelId="{E7534668-F05A-48B2-A238-F7B83AC861FE}" type="pres">
      <dgm:prSet presAssocID="{249CD09D-2A81-4B90-A70C-268BCC53AB51}" presName="spaceRect" presStyleCnt="0"/>
      <dgm:spPr/>
    </dgm:pt>
    <dgm:pt modelId="{13D7767E-84F3-4D4E-B530-358032A6EA17}" type="pres">
      <dgm:prSet presAssocID="{249CD09D-2A81-4B90-A70C-268BCC53AB51}" presName="parTx" presStyleLbl="revTx" presStyleIdx="3" presStyleCnt="4">
        <dgm:presLayoutVars>
          <dgm:chMax val="0"/>
          <dgm:chPref val="0"/>
        </dgm:presLayoutVars>
      </dgm:prSet>
      <dgm:spPr/>
    </dgm:pt>
  </dgm:ptLst>
  <dgm:cxnLst>
    <dgm:cxn modelId="{88E9FA37-4FE8-4C90-ABC4-0787D59F234E}" type="presOf" srcId="{2FF8AD22-E0FD-489F-A870-632763B3A37A}" destId="{F77B8F37-DA83-41AA-8A58-D5C0CA706C87}" srcOrd="0" destOrd="0" presId="urn:microsoft.com/office/officeart/2018/2/layout/IconVerticalSolidList"/>
    <dgm:cxn modelId="{A448C83D-D0DC-4715-98F3-1D2538ABBED3}" srcId="{759287BE-5E13-4ABF-A9AD-EB9415CCA316}" destId="{92913D28-4630-4330-B521-A21E02E72948}" srcOrd="1" destOrd="0" parTransId="{9E6E4491-9178-4121-BF37-744D7AE06BDC}" sibTransId="{E6D69FB2-434B-4017-9D8A-88E5064E02C3}"/>
    <dgm:cxn modelId="{DEE9D177-D250-463C-A808-6B18FEF31C55}" srcId="{759287BE-5E13-4ABF-A9AD-EB9415CCA316}" destId="{249CD09D-2A81-4B90-A70C-268BCC53AB51}" srcOrd="3" destOrd="0" parTransId="{0D4A926A-5951-4F96-885E-0A108B22DED4}" sibTransId="{6BB12977-1ABA-41A1-9742-F28BAFFC70C1}"/>
    <dgm:cxn modelId="{10960F58-B614-4011-A470-69F7F419930A}" type="presOf" srcId="{249CD09D-2A81-4B90-A70C-268BCC53AB51}" destId="{13D7767E-84F3-4D4E-B530-358032A6EA17}" srcOrd="0" destOrd="0" presId="urn:microsoft.com/office/officeart/2018/2/layout/IconVerticalSolidList"/>
    <dgm:cxn modelId="{072C1A78-1658-447F-B390-6EAA82129E40}" srcId="{759287BE-5E13-4ABF-A9AD-EB9415CCA316}" destId="{2FF8AD22-E0FD-489F-A870-632763B3A37A}" srcOrd="2" destOrd="0" parTransId="{29D83405-1968-4FA1-9F18-CBB3E2B886BF}" sibTransId="{1C4FA902-5965-409F-9B99-B5948C110C34}"/>
    <dgm:cxn modelId="{7EA3F794-AE18-4B71-A720-7A83C811ECA5}" type="presOf" srcId="{92913D28-4630-4330-B521-A21E02E72948}" destId="{269C556F-2DFF-4F71-9F6D-1FE096322F2F}" srcOrd="0" destOrd="0" presId="urn:microsoft.com/office/officeart/2018/2/layout/IconVerticalSolidList"/>
    <dgm:cxn modelId="{426B7DBC-EAA1-41F1-954A-BE17FF01B785}" type="presOf" srcId="{759287BE-5E13-4ABF-A9AD-EB9415CCA316}" destId="{024E287D-39D9-4B27-8A9A-886C522DEF7E}" srcOrd="0" destOrd="0" presId="urn:microsoft.com/office/officeart/2018/2/layout/IconVerticalSolidList"/>
    <dgm:cxn modelId="{1D1B56ED-698D-4740-B58C-2D7FDDC7A006}" type="presOf" srcId="{CE270811-96A9-4131-A469-904031BF888D}" destId="{4C2AA289-7C92-4C62-8352-572EDACC99C8}" srcOrd="0" destOrd="0" presId="urn:microsoft.com/office/officeart/2018/2/layout/IconVerticalSolidList"/>
    <dgm:cxn modelId="{4959C2F1-E2EE-40B0-981D-9A6418DA7677}" srcId="{759287BE-5E13-4ABF-A9AD-EB9415CCA316}" destId="{CE270811-96A9-4131-A469-904031BF888D}" srcOrd="0" destOrd="0" parTransId="{369EFB85-2BB1-45EE-A0E0-230EA510E5AA}" sibTransId="{D2EB7751-ACDD-4983-B214-443EAB2554DB}"/>
    <dgm:cxn modelId="{0B45A2CB-B5BB-4EAB-BAFE-DC853D36AFE0}" type="presParOf" srcId="{024E287D-39D9-4B27-8A9A-886C522DEF7E}" destId="{2BE2A912-7C78-4F18-9EEF-6DE7EE5050F5}" srcOrd="0" destOrd="0" presId="urn:microsoft.com/office/officeart/2018/2/layout/IconVerticalSolidList"/>
    <dgm:cxn modelId="{BF3A3903-651D-479B-BA21-BFE4858B9AAF}" type="presParOf" srcId="{2BE2A912-7C78-4F18-9EEF-6DE7EE5050F5}" destId="{6B324B2C-2D2D-4308-8870-50ED42589CEB}" srcOrd="0" destOrd="0" presId="urn:microsoft.com/office/officeart/2018/2/layout/IconVerticalSolidList"/>
    <dgm:cxn modelId="{D627239C-697B-436A-AEBA-312880789434}" type="presParOf" srcId="{2BE2A912-7C78-4F18-9EEF-6DE7EE5050F5}" destId="{19AB6965-EEBE-4BEF-BC0F-75FCA570A659}" srcOrd="1" destOrd="0" presId="urn:microsoft.com/office/officeart/2018/2/layout/IconVerticalSolidList"/>
    <dgm:cxn modelId="{AEC7B8A7-6038-4701-A248-94133E5098FF}" type="presParOf" srcId="{2BE2A912-7C78-4F18-9EEF-6DE7EE5050F5}" destId="{809F3380-C7F7-4530-B583-7F415736B876}" srcOrd="2" destOrd="0" presId="urn:microsoft.com/office/officeart/2018/2/layout/IconVerticalSolidList"/>
    <dgm:cxn modelId="{6B3E52F5-B911-41DB-916C-B7775716B446}" type="presParOf" srcId="{2BE2A912-7C78-4F18-9EEF-6DE7EE5050F5}" destId="{4C2AA289-7C92-4C62-8352-572EDACC99C8}" srcOrd="3" destOrd="0" presId="urn:microsoft.com/office/officeart/2018/2/layout/IconVerticalSolidList"/>
    <dgm:cxn modelId="{490BA9E4-E607-406B-AE4E-48DE7984ECEF}" type="presParOf" srcId="{024E287D-39D9-4B27-8A9A-886C522DEF7E}" destId="{8F39D538-AF5F-4E00-BD01-54706B36B193}" srcOrd="1" destOrd="0" presId="urn:microsoft.com/office/officeart/2018/2/layout/IconVerticalSolidList"/>
    <dgm:cxn modelId="{C6F59D70-DCD4-4513-A877-A02104EE3BDE}" type="presParOf" srcId="{024E287D-39D9-4B27-8A9A-886C522DEF7E}" destId="{A5EB91FD-17AD-4860-A2BD-4FB0FBC45B41}" srcOrd="2" destOrd="0" presId="urn:microsoft.com/office/officeart/2018/2/layout/IconVerticalSolidList"/>
    <dgm:cxn modelId="{11284790-C8EE-4DE5-8E7E-9BC8AD991A1F}" type="presParOf" srcId="{A5EB91FD-17AD-4860-A2BD-4FB0FBC45B41}" destId="{C2AF7400-28A2-4270-921A-978BB32CB7E9}" srcOrd="0" destOrd="0" presId="urn:microsoft.com/office/officeart/2018/2/layout/IconVerticalSolidList"/>
    <dgm:cxn modelId="{174AE66A-81DC-4E20-839A-E10A7E001A1A}" type="presParOf" srcId="{A5EB91FD-17AD-4860-A2BD-4FB0FBC45B41}" destId="{E8CB1BBF-C24B-40E7-9A52-C60EA765CDE6}" srcOrd="1" destOrd="0" presId="urn:microsoft.com/office/officeart/2018/2/layout/IconVerticalSolidList"/>
    <dgm:cxn modelId="{259FA5BD-8BED-4CAC-A383-E03A14ACBE3B}" type="presParOf" srcId="{A5EB91FD-17AD-4860-A2BD-4FB0FBC45B41}" destId="{548B0BD0-6E18-45C9-97BD-40845BEE797F}" srcOrd="2" destOrd="0" presId="urn:microsoft.com/office/officeart/2018/2/layout/IconVerticalSolidList"/>
    <dgm:cxn modelId="{506CE9B2-D882-4F77-AB8F-2BA098CCF306}" type="presParOf" srcId="{A5EB91FD-17AD-4860-A2BD-4FB0FBC45B41}" destId="{269C556F-2DFF-4F71-9F6D-1FE096322F2F}" srcOrd="3" destOrd="0" presId="urn:microsoft.com/office/officeart/2018/2/layout/IconVerticalSolidList"/>
    <dgm:cxn modelId="{59F53608-08AD-421B-B6DC-5CC2AA2655E6}" type="presParOf" srcId="{024E287D-39D9-4B27-8A9A-886C522DEF7E}" destId="{8C8B5FB0-E572-4941-B4BA-331A75443FBA}" srcOrd="3" destOrd="0" presId="urn:microsoft.com/office/officeart/2018/2/layout/IconVerticalSolidList"/>
    <dgm:cxn modelId="{7E8714EF-0829-46E0-B872-EEF34B7C8006}" type="presParOf" srcId="{024E287D-39D9-4B27-8A9A-886C522DEF7E}" destId="{06534B7B-4A79-4129-AAA9-B3548CEF97D2}" srcOrd="4" destOrd="0" presId="urn:microsoft.com/office/officeart/2018/2/layout/IconVerticalSolidList"/>
    <dgm:cxn modelId="{62F337DC-767F-4308-BEE0-17141BEA8BE5}" type="presParOf" srcId="{06534B7B-4A79-4129-AAA9-B3548CEF97D2}" destId="{E3E0AEA8-8FDC-407B-BCFF-50EAFFAF668D}" srcOrd="0" destOrd="0" presId="urn:microsoft.com/office/officeart/2018/2/layout/IconVerticalSolidList"/>
    <dgm:cxn modelId="{82C796F3-2C41-4FE1-93AD-1FB9B6B6232D}" type="presParOf" srcId="{06534B7B-4A79-4129-AAA9-B3548CEF97D2}" destId="{7B08FA9D-8D63-4902-9F84-06F63EE7FCC0}" srcOrd="1" destOrd="0" presId="urn:microsoft.com/office/officeart/2018/2/layout/IconVerticalSolidList"/>
    <dgm:cxn modelId="{8BE6C890-64ED-4D8E-A187-1C808CCB0E3B}" type="presParOf" srcId="{06534B7B-4A79-4129-AAA9-B3548CEF97D2}" destId="{D4D76D42-A946-4750-90A2-A4B719455F98}" srcOrd="2" destOrd="0" presId="urn:microsoft.com/office/officeart/2018/2/layout/IconVerticalSolidList"/>
    <dgm:cxn modelId="{7322EF6B-AC16-4E58-B0BB-9F59BE0E3792}" type="presParOf" srcId="{06534B7B-4A79-4129-AAA9-B3548CEF97D2}" destId="{F77B8F37-DA83-41AA-8A58-D5C0CA706C87}" srcOrd="3" destOrd="0" presId="urn:microsoft.com/office/officeart/2018/2/layout/IconVerticalSolidList"/>
    <dgm:cxn modelId="{D3F70AD0-7188-4453-A42F-8D3086535ACB}" type="presParOf" srcId="{024E287D-39D9-4B27-8A9A-886C522DEF7E}" destId="{5BD2AD7F-F474-418C-8131-B082FE9D0C8F}" srcOrd="5" destOrd="0" presId="urn:microsoft.com/office/officeart/2018/2/layout/IconVerticalSolidList"/>
    <dgm:cxn modelId="{70389233-ACE7-47FC-9CBD-EDE958FF2E87}" type="presParOf" srcId="{024E287D-39D9-4B27-8A9A-886C522DEF7E}" destId="{27713D7A-997C-49C4-BA15-9092087CA68A}" srcOrd="6" destOrd="0" presId="urn:microsoft.com/office/officeart/2018/2/layout/IconVerticalSolidList"/>
    <dgm:cxn modelId="{022FD24A-D2E8-45EE-9600-ADC51812341E}" type="presParOf" srcId="{27713D7A-997C-49C4-BA15-9092087CA68A}" destId="{C37B5581-EB0D-4B33-9E56-F0C0B8F58A9F}" srcOrd="0" destOrd="0" presId="urn:microsoft.com/office/officeart/2018/2/layout/IconVerticalSolidList"/>
    <dgm:cxn modelId="{F42571FF-0A0B-462A-A0B5-0D1B45416937}" type="presParOf" srcId="{27713D7A-997C-49C4-BA15-9092087CA68A}" destId="{C3097289-2A23-4267-A8FC-8B81A3649D64}" srcOrd="1" destOrd="0" presId="urn:microsoft.com/office/officeart/2018/2/layout/IconVerticalSolidList"/>
    <dgm:cxn modelId="{6723C480-6946-4EB9-A6A5-F14A66FDA72C}" type="presParOf" srcId="{27713D7A-997C-49C4-BA15-9092087CA68A}" destId="{E7534668-F05A-48B2-A238-F7B83AC861FE}" srcOrd="2" destOrd="0" presId="urn:microsoft.com/office/officeart/2018/2/layout/IconVerticalSolidList"/>
    <dgm:cxn modelId="{5D2E8AAF-D1EB-498F-BB99-92B9619AD65F}" type="presParOf" srcId="{27713D7A-997C-49C4-BA15-9092087CA68A}" destId="{13D7767E-84F3-4D4E-B530-358032A6EA17}"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3D59ADA-F467-4F0C-9387-5400C3F54FC2}">
      <dsp:nvSpPr>
        <dsp:cNvPr id="0" name=""/>
        <dsp:cNvSpPr/>
      </dsp:nvSpPr>
      <dsp:spPr>
        <a:xfrm>
          <a:off x="205509" y="1640565"/>
          <a:ext cx="911674" cy="911674"/>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B82592A-2F4F-43E3-BC90-F6B1D8BB49AF}">
      <dsp:nvSpPr>
        <dsp:cNvPr id="0" name=""/>
        <dsp:cNvSpPr/>
      </dsp:nvSpPr>
      <dsp:spPr>
        <a:xfrm>
          <a:off x="396960" y="1832017"/>
          <a:ext cx="528770" cy="52877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76463BF-9A9E-42D9-AD42-C88882B34D5C}">
      <dsp:nvSpPr>
        <dsp:cNvPr id="0" name=""/>
        <dsp:cNvSpPr/>
      </dsp:nvSpPr>
      <dsp:spPr>
        <a:xfrm>
          <a:off x="1312541" y="1640565"/>
          <a:ext cx="2148945" cy="9116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488950">
            <a:lnSpc>
              <a:spcPct val="90000"/>
            </a:lnSpc>
            <a:spcBef>
              <a:spcPct val="0"/>
            </a:spcBef>
            <a:spcAft>
              <a:spcPct val="35000"/>
            </a:spcAft>
            <a:buNone/>
          </a:pPr>
          <a:r>
            <a:rPr lang="en-GB" sz="1100" b="0" i="0" kern="1200"/>
            <a:t>set up a Housing Improvement Board to raise standards and respond to new regulatory requirements. We will build on this and deliver the ombudsman’s recommendations through an expanded improvement plan.</a:t>
          </a:r>
          <a:endParaRPr lang="en-US" sz="1100" kern="1200"/>
        </a:p>
      </dsp:txBody>
      <dsp:txXfrm>
        <a:off x="1312541" y="1640565"/>
        <a:ext cx="2148945" cy="911674"/>
      </dsp:txXfrm>
    </dsp:sp>
    <dsp:sp modelId="{26C6ED2A-2D51-4433-B3F1-0AD2330AB5E9}">
      <dsp:nvSpPr>
        <dsp:cNvPr id="0" name=""/>
        <dsp:cNvSpPr/>
      </dsp:nvSpPr>
      <dsp:spPr>
        <a:xfrm>
          <a:off x="3835925" y="1640565"/>
          <a:ext cx="911674" cy="911674"/>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437972A-053A-46A5-B076-286D3DCC3D9C}">
      <dsp:nvSpPr>
        <dsp:cNvPr id="0" name=""/>
        <dsp:cNvSpPr/>
      </dsp:nvSpPr>
      <dsp:spPr>
        <a:xfrm>
          <a:off x="4027376" y="1832017"/>
          <a:ext cx="528770" cy="52877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134F1D4-F534-42CD-9808-B3C80DC2EB22}">
      <dsp:nvSpPr>
        <dsp:cNvPr id="0" name=""/>
        <dsp:cNvSpPr/>
      </dsp:nvSpPr>
      <dsp:spPr>
        <a:xfrm>
          <a:off x="4942957" y="1640565"/>
          <a:ext cx="2148945" cy="9116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488950">
            <a:lnSpc>
              <a:spcPct val="90000"/>
            </a:lnSpc>
            <a:spcBef>
              <a:spcPct val="0"/>
            </a:spcBef>
            <a:spcAft>
              <a:spcPct val="35000"/>
            </a:spcAft>
            <a:buNone/>
          </a:pPr>
          <a:r>
            <a:rPr lang="en-GB" sz="1100" b="0" i="0" kern="1200"/>
            <a:t>a new, place-based approach to housing management” so residents have a single point of contact and “staff take ownership of their patch”.</a:t>
          </a:r>
          <a:endParaRPr lang="en-US" sz="1100" kern="1200"/>
        </a:p>
      </dsp:txBody>
      <dsp:txXfrm>
        <a:off x="4942957" y="1640565"/>
        <a:ext cx="2148945" cy="911674"/>
      </dsp:txXfrm>
    </dsp:sp>
    <dsp:sp modelId="{8A9C4D79-D6BD-4FA3-BD15-E2427FB55405}">
      <dsp:nvSpPr>
        <dsp:cNvPr id="0" name=""/>
        <dsp:cNvSpPr/>
      </dsp:nvSpPr>
      <dsp:spPr>
        <a:xfrm>
          <a:off x="7466341" y="1640565"/>
          <a:ext cx="911674" cy="911674"/>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BD1D700-C5A7-40A0-9D88-A2835A627E33}">
      <dsp:nvSpPr>
        <dsp:cNvPr id="0" name=""/>
        <dsp:cNvSpPr/>
      </dsp:nvSpPr>
      <dsp:spPr>
        <a:xfrm>
          <a:off x="7657792" y="1832017"/>
          <a:ext cx="528770" cy="52877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9AF9EDE-6CEB-449D-BB03-233284EC3BDF}">
      <dsp:nvSpPr>
        <dsp:cNvPr id="0" name=""/>
        <dsp:cNvSpPr/>
      </dsp:nvSpPr>
      <dsp:spPr>
        <a:xfrm>
          <a:off x="8573374" y="1640565"/>
          <a:ext cx="2148945" cy="9116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488950">
            <a:lnSpc>
              <a:spcPct val="90000"/>
            </a:lnSpc>
            <a:spcBef>
              <a:spcPct val="0"/>
            </a:spcBef>
            <a:spcAft>
              <a:spcPct val="35000"/>
            </a:spcAft>
            <a:buNone/>
          </a:pPr>
          <a:r>
            <a:rPr lang="en-GB" sz="1100" b="0" i="0" kern="1200"/>
            <a:t>There will be additional training for all repairs staff on customer service and learning from mistakes, trialling new approaches for damp and mould cases such as remote monitoring sensors, and a review of ASB services.</a:t>
          </a:r>
          <a:endParaRPr lang="en-US" sz="1100" kern="1200"/>
        </a:p>
      </dsp:txBody>
      <dsp:txXfrm>
        <a:off x="8573374" y="1640565"/>
        <a:ext cx="2148945" cy="91167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324B2C-2D2D-4308-8870-50ED42589CEB}">
      <dsp:nvSpPr>
        <dsp:cNvPr id="0" name=""/>
        <dsp:cNvSpPr/>
      </dsp:nvSpPr>
      <dsp:spPr>
        <a:xfrm>
          <a:off x="0" y="1806"/>
          <a:ext cx="10515600" cy="915564"/>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9AB6965-EEBE-4BEF-BC0F-75FCA570A659}">
      <dsp:nvSpPr>
        <dsp:cNvPr id="0" name=""/>
        <dsp:cNvSpPr/>
      </dsp:nvSpPr>
      <dsp:spPr>
        <a:xfrm>
          <a:off x="276958" y="207808"/>
          <a:ext cx="503560" cy="50356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C2AA289-7C92-4C62-8352-572EDACC99C8}">
      <dsp:nvSpPr>
        <dsp:cNvPr id="0" name=""/>
        <dsp:cNvSpPr/>
      </dsp:nvSpPr>
      <dsp:spPr>
        <a:xfrm>
          <a:off x="1057476" y="1806"/>
          <a:ext cx="9458123" cy="9155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6897" tIns="96897" rIns="96897" bIns="96897" numCol="1" spcCol="1270" anchor="ctr" anchorCtr="0">
          <a:noAutofit/>
        </a:bodyPr>
        <a:lstStyle/>
        <a:p>
          <a:pPr marL="0" lvl="0" indent="0" algn="l" defTabSz="977900">
            <a:lnSpc>
              <a:spcPct val="100000"/>
            </a:lnSpc>
            <a:spcBef>
              <a:spcPct val="0"/>
            </a:spcBef>
            <a:spcAft>
              <a:spcPct val="35000"/>
            </a:spcAft>
            <a:buNone/>
          </a:pPr>
          <a:r>
            <a:rPr lang="en-GB" sz="2200" kern="1200" dirty="0"/>
            <a:t>CRM System being introduced for all of housing in January 2024</a:t>
          </a:r>
          <a:endParaRPr lang="en-US" sz="2200" kern="1200" dirty="0"/>
        </a:p>
      </dsp:txBody>
      <dsp:txXfrm>
        <a:off x="1057476" y="1806"/>
        <a:ext cx="9458123" cy="915564"/>
      </dsp:txXfrm>
    </dsp:sp>
    <dsp:sp modelId="{C2AF7400-28A2-4270-921A-978BB32CB7E9}">
      <dsp:nvSpPr>
        <dsp:cNvPr id="0" name=""/>
        <dsp:cNvSpPr/>
      </dsp:nvSpPr>
      <dsp:spPr>
        <a:xfrm>
          <a:off x="0" y="1142416"/>
          <a:ext cx="10515600" cy="915564"/>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8CB1BBF-C24B-40E7-9A52-C60EA765CDE6}">
      <dsp:nvSpPr>
        <dsp:cNvPr id="0" name=""/>
        <dsp:cNvSpPr/>
      </dsp:nvSpPr>
      <dsp:spPr>
        <a:xfrm>
          <a:off x="276958" y="1352264"/>
          <a:ext cx="503560" cy="503560"/>
        </a:xfrm>
        <a:prstGeom prst="rect">
          <a:avLst/>
        </a:prstGeom>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69C556F-2DFF-4F71-9F6D-1FE096322F2F}">
      <dsp:nvSpPr>
        <dsp:cNvPr id="0" name=""/>
        <dsp:cNvSpPr/>
      </dsp:nvSpPr>
      <dsp:spPr>
        <a:xfrm>
          <a:off x="1057476" y="1146262"/>
          <a:ext cx="9458123" cy="9155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6897" tIns="96897" rIns="96897" bIns="96897" numCol="1" spcCol="1270" anchor="ctr" anchorCtr="0">
          <a:noAutofit/>
        </a:bodyPr>
        <a:lstStyle/>
        <a:p>
          <a:pPr marL="0" lvl="0" indent="0" algn="l" defTabSz="977900">
            <a:lnSpc>
              <a:spcPct val="100000"/>
            </a:lnSpc>
            <a:spcBef>
              <a:spcPct val="0"/>
            </a:spcBef>
            <a:spcAft>
              <a:spcPct val="35000"/>
            </a:spcAft>
            <a:buNone/>
          </a:pPr>
          <a:r>
            <a:rPr lang="en-US" sz="2200" kern="1200" dirty="0"/>
            <a:t>Introduction of Nigel Fox – Resolutions Coordinator</a:t>
          </a:r>
        </a:p>
      </dsp:txBody>
      <dsp:txXfrm>
        <a:off x="1057476" y="1146262"/>
        <a:ext cx="9458123" cy="915564"/>
      </dsp:txXfrm>
    </dsp:sp>
    <dsp:sp modelId="{E3E0AEA8-8FDC-407B-BCFF-50EAFFAF668D}">
      <dsp:nvSpPr>
        <dsp:cNvPr id="0" name=""/>
        <dsp:cNvSpPr/>
      </dsp:nvSpPr>
      <dsp:spPr>
        <a:xfrm>
          <a:off x="0" y="2290717"/>
          <a:ext cx="10515600" cy="915564"/>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B08FA9D-8D63-4902-9F84-06F63EE7FCC0}">
      <dsp:nvSpPr>
        <dsp:cNvPr id="0" name=""/>
        <dsp:cNvSpPr/>
      </dsp:nvSpPr>
      <dsp:spPr>
        <a:xfrm>
          <a:off x="276958" y="2496719"/>
          <a:ext cx="503560" cy="50356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77B8F37-DA83-41AA-8A58-D5C0CA706C87}">
      <dsp:nvSpPr>
        <dsp:cNvPr id="0" name=""/>
        <dsp:cNvSpPr/>
      </dsp:nvSpPr>
      <dsp:spPr>
        <a:xfrm>
          <a:off x="1057476" y="2290717"/>
          <a:ext cx="9458123" cy="9155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6897" tIns="96897" rIns="96897" bIns="96897" numCol="1" spcCol="1270" anchor="ctr" anchorCtr="0">
          <a:noAutofit/>
        </a:bodyPr>
        <a:lstStyle/>
        <a:p>
          <a:pPr marL="0" lvl="0" indent="0" algn="l" defTabSz="977900">
            <a:lnSpc>
              <a:spcPct val="100000"/>
            </a:lnSpc>
            <a:spcBef>
              <a:spcPct val="0"/>
            </a:spcBef>
            <a:spcAft>
              <a:spcPct val="35000"/>
            </a:spcAft>
            <a:buNone/>
          </a:pPr>
          <a:r>
            <a:rPr lang="en-US" sz="2200" kern="1200" dirty="0"/>
            <a:t>Ombudsman Session with Suffolk authorities</a:t>
          </a:r>
        </a:p>
      </dsp:txBody>
      <dsp:txXfrm>
        <a:off x="1057476" y="2290717"/>
        <a:ext cx="9458123" cy="915564"/>
      </dsp:txXfrm>
    </dsp:sp>
    <dsp:sp modelId="{C37B5581-EB0D-4B33-9E56-F0C0B8F58A9F}">
      <dsp:nvSpPr>
        <dsp:cNvPr id="0" name=""/>
        <dsp:cNvSpPr/>
      </dsp:nvSpPr>
      <dsp:spPr>
        <a:xfrm>
          <a:off x="0" y="3436979"/>
          <a:ext cx="10515600" cy="915564"/>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3097289-2A23-4267-A8FC-8B81A3649D64}">
      <dsp:nvSpPr>
        <dsp:cNvPr id="0" name=""/>
        <dsp:cNvSpPr/>
      </dsp:nvSpPr>
      <dsp:spPr>
        <a:xfrm>
          <a:off x="276958" y="3641175"/>
          <a:ext cx="503560" cy="503560"/>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3D7767E-84F3-4D4E-B530-358032A6EA17}">
      <dsp:nvSpPr>
        <dsp:cNvPr id="0" name=""/>
        <dsp:cNvSpPr/>
      </dsp:nvSpPr>
      <dsp:spPr>
        <a:xfrm>
          <a:off x="1057476" y="3435173"/>
          <a:ext cx="9458123" cy="9155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6897" tIns="96897" rIns="96897" bIns="96897" numCol="1" spcCol="1270" anchor="ctr" anchorCtr="0">
          <a:noAutofit/>
        </a:bodyPr>
        <a:lstStyle/>
        <a:p>
          <a:pPr marL="0" lvl="0" indent="0" algn="l" defTabSz="977900">
            <a:lnSpc>
              <a:spcPct val="100000"/>
            </a:lnSpc>
            <a:spcBef>
              <a:spcPct val="0"/>
            </a:spcBef>
            <a:spcAft>
              <a:spcPct val="35000"/>
            </a:spcAft>
            <a:buNone/>
          </a:pPr>
          <a:r>
            <a:rPr lang="en-GB" sz="2200" kern="1200" dirty="0"/>
            <a:t>Getting through the backlog</a:t>
          </a:r>
          <a:endParaRPr lang="en-US" sz="2200" kern="1200" dirty="0"/>
        </a:p>
      </dsp:txBody>
      <dsp:txXfrm>
        <a:off x="1057476" y="3435173"/>
        <a:ext cx="9458123" cy="915564"/>
      </dsp:txXfrm>
    </dsp:sp>
  </dsp:spTree>
</dsp:drawing>
</file>

<file path=ppt/diagrams/layout1.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6142342-8F3A-46A2-968B-C78B304F7FE4}" type="datetimeFigureOut">
              <a:rPr lang="en-GB" smtClean="0"/>
              <a:t>05/12/2023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56F97C4-F4B6-480D-A1D0-906E36553CCE}" type="slidenum">
              <a:rPr lang="en-GB" smtClean="0"/>
              <a:t>‹#›</a:t>
            </a:fld>
            <a:endParaRPr lang="en-GB"/>
          </a:p>
        </p:txBody>
      </p:sp>
    </p:spTree>
    <p:extLst>
      <p:ext uri="{BB962C8B-B14F-4D97-AF65-F5344CB8AC3E}">
        <p14:creationId xmlns:p14="http://schemas.microsoft.com/office/powerpoint/2010/main" val="20206323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656F97C4-F4B6-480D-A1D0-906E36553CCE}" type="slidenum">
              <a:rPr lang="en-GB" smtClean="0"/>
              <a:t>3</a:t>
            </a:fld>
            <a:endParaRPr lang="en-GB"/>
          </a:p>
        </p:txBody>
      </p:sp>
    </p:spTree>
    <p:extLst>
      <p:ext uri="{BB962C8B-B14F-4D97-AF65-F5344CB8AC3E}">
        <p14:creationId xmlns:p14="http://schemas.microsoft.com/office/powerpoint/2010/main" val="23674331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656F97C4-F4B6-480D-A1D0-906E36553CCE}" type="slidenum">
              <a:rPr lang="en-GB" smtClean="0"/>
              <a:t>4</a:t>
            </a:fld>
            <a:endParaRPr lang="en-GB"/>
          </a:p>
        </p:txBody>
      </p:sp>
    </p:spTree>
    <p:extLst>
      <p:ext uri="{BB962C8B-B14F-4D97-AF65-F5344CB8AC3E}">
        <p14:creationId xmlns:p14="http://schemas.microsoft.com/office/powerpoint/2010/main" val="19076098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656F97C4-F4B6-480D-A1D0-906E36553CCE}" type="slidenum">
              <a:rPr lang="en-GB" smtClean="0"/>
              <a:t>5</a:t>
            </a:fld>
            <a:endParaRPr lang="en-GB"/>
          </a:p>
        </p:txBody>
      </p:sp>
    </p:spTree>
    <p:extLst>
      <p:ext uri="{BB962C8B-B14F-4D97-AF65-F5344CB8AC3E}">
        <p14:creationId xmlns:p14="http://schemas.microsoft.com/office/powerpoint/2010/main" val="20354152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56F97C4-F4B6-480D-A1D0-906E36553CCE}" type="slidenum">
              <a:rPr lang="en-GB" smtClean="0"/>
              <a:t>9</a:t>
            </a:fld>
            <a:endParaRPr lang="en-GB"/>
          </a:p>
        </p:txBody>
      </p:sp>
    </p:spTree>
    <p:extLst>
      <p:ext uri="{BB962C8B-B14F-4D97-AF65-F5344CB8AC3E}">
        <p14:creationId xmlns:p14="http://schemas.microsoft.com/office/powerpoint/2010/main" val="10422161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656F97C4-F4B6-480D-A1D0-906E36553CCE}" type="slidenum">
              <a:rPr lang="en-GB" smtClean="0"/>
              <a:t>11</a:t>
            </a:fld>
            <a:endParaRPr lang="en-GB"/>
          </a:p>
        </p:txBody>
      </p:sp>
    </p:spTree>
    <p:extLst>
      <p:ext uri="{BB962C8B-B14F-4D97-AF65-F5344CB8AC3E}">
        <p14:creationId xmlns:p14="http://schemas.microsoft.com/office/powerpoint/2010/main" val="8983928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14EB8F-6A90-3304-6BAC-6C923008BF5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28A9F35F-BD5F-2A46-F20C-5B033A550E9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24F8A914-EAF0-A987-442E-6DFDAA44002C}"/>
              </a:ext>
            </a:extLst>
          </p:cNvPr>
          <p:cNvSpPr>
            <a:spLocks noGrp="1"/>
          </p:cNvSpPr>
          <p:nvPr>
            <p:ph type="dt" sz="half" idx="10"/>
          </p:nvPr>
        </p:nvSpPr>
        <p:spPr/>
        <p:txBody>
          <a:bodyPr/>
          <a:lstStyle/>
          <a:p>
            <a:fld id="{2E4C8648-6B53-405C-922C-BE9052C055B5}" type="datetimeFigureOut">
              <a:rPr lang="en-GB" smtClean="0"/>
              <a:t>05/12/2023</a:t>
            </a:fld>
            <a:endParaRPr lang="en-GB"/>
          </a:p>
        </p:txBody>
      </p:sp>
      <p:sp>
        <p:nvSpPr>
          <p:cNvPr id="5" name="Footer Placeholder 4">
            <a:extLst>
              <a:ext uri="{FF2B5EF4-FFF2-40B4-BE49-F238E27FC236}">
                <a16:creationId xmlns:a16="http://schemas.microsoft.com/office/drawing/2014/main" id="{9D27CC33-CA43-FAA6-8CA9-B0A5226551C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5801293-B79F-52EC-EA10-422F4BF8CFBF}"/>
              </a:ext>
            </a:extLst>
          </p:cNvPr>
          <p:cNvSpPr>
            <a:spLocks noGrp="1"/>
          </p:cNvSpPr>
          <p:nvPr>
            <p:ph type="sldNum" sz="quarter" idx="12"/>
          </p:nvPr>
        </p:nvSpPr>
        <p:spPr/>
        <p:txBody>
          <a:bodyPr/>
          <a:lstStyle/>
          <a:p>
            <a:fld id="{7222F9C5-2731-4677-B298-4FABA084D915}" type="slidenum">
              <a:rPr lang="en-GB" smtClean="0"/>
              <a:t>‹#›</a:t>
            </a:fld>
            <a:endParaRPr lang="en-GB"/>
          </a:p>
        </p:txBody>
      </p:sp>
    </p:spTree>
    <p:extLst>
      <p:ext uri="{BB962C8B-B14F-4D97-AF65-F5344CB8AC3E}">
        <p14:creationId xmlns:p14="http://schemas.microsoft.com/office/powerpoint/2010/main" val="5182394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6A1B0-C4D0-16D1-AA2F-F30A2E1D9D83}"/>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898AA24-688D-7AEF-FF77-93545BCAFB9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CD4F120-F424-9C14-45F4-35D8DE805F0F}"/>
              </a:ext>
            </a:extLst>
          </p:cNvPr>
          <p:cNvSpPr>
            <a:spLocks noGrp="1"/>
          </p:cNvSpPr>
          <p:nvPr>
            <p:ph type="dt" sz="half" idx="10"/>
          </p:nvPr>
        </p:nvSpPr>
        <p:spPr/>
        <p:txBody>
          <a:bodyPr/>
          <a:lstStyle/>
          <a:p>
            <a:fld id="{2E4C8648-6B53-405C-922C-BE9052C055B5}" type="datetimeFigureOut">
              <a:rPr lang="en-GB" smtClean="0"/>
              <a:t>05/12/2023</a:t>
            </a:fld>
            <a:endParaRPr lang="en-GB"/>
          </a:p>
        </p:txBody>
      </p:sp>
      <p:sp>
        <p:nvSpPr>
          <p:cNvPr id="5" name="Footer Placeholder 4">
            <a:extLst>
              <a:ext uri="{FF2B5EF4-FFF2-40B4-BE49-F238E27FC236}">
                <a16:creationId xmlns:a16="http://schemas.microsoft.com/office/drawing/2014/main" id="{D8432A8F-9AE5-6470-6E10-F05E44EC460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1631C0B-9F7F-47D3-BC5B-25AD7E06450D}"/>
              </a:ext>
            </a:extLst>
          </p:cNvPr>
          <p:cNvSpPr>
            <a:spLocks noGrp="1"/>
          </p:cNvSpPr>
          <p:nvPr>
            <p:ph type="sldNum" sz="quarter" idx="12"/>
          </p:nvPr>
        </p:nvSpPr>
        <p:spPr/>
        <p:txBody>
          <a:bodyPr/>
          <a:lstStyle/>
          <a:p>
            <a:fld id="{7222F9C5-2731-4677-B298-4FABA084D915}" type="slidenum">
              <a:rPr lang="en-GB" smtClean="0"/>
              <a:t>‹#›</a:t>
            </a:fld>
            <a:endParaRPr lang="en-GB"/>
          </a:p>
        </p:txBody>
      </p:sp>
    </p:spTree>
    <p:extLst>
      <p:ext uri="{BB962C8B-B14F-4D97-AF65-F5344CB8AC3E}">
        <p14:creationId xmlns:p14="http://schemas.microsoft.com/office/powerpoint/2010/main" val="31716269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EEACBE1-A7B0-D939-BA87-5FF9C5C1558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D45379E-A64A-ACEB-E307-651B375A420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B4C4718-BB8A-9810-47B6-FED12A805A43}"/>
              </a:ext>
            </a:extLst>
          </p:cNvPr>
          <p:cNvSpPr>
            <a:spLocks noGrp="1"/>
          </p:cNvSpPr>
          <p:nvPr>
            <p:ph type="dt" sz="half" idx="10"/>
          </p:nvPr>
        </p:nvSpPr>
        <p:spPr/>
        <p:txBody>
          <a:bodyPr/>
          <a:lstStyle/>
          <a:p>
            <a:fld id="{2E4C8648-6B53-405C-922C-BE9052C055B5}" type="datetimeFigureOut">
              <a:rPr lang="en-GB" smtClean="0"/>
              <a:t>05/12/2023</a:t>
            </a:fld>
            <a:endParaRPr lang="en-GB"/>
          </a:p>
        </p:txBody>
      </p:sp>
      <p:sp>
        <p:nvSpPr>
          <p:cNvPr id="5" name="Footer Placeholder 4">
            <a:extLst>
              <a:ext uri="{FF2B5EF4-FFF2-40B4-BE49-F238E27FC236}">
                <a16:creationId xmlns:a16="http://schemas.microsoft.com/office/drawing/2014/main" id="{BB03E856-105F-53A1-3928-8C956DAB788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411B28D-B80C-3F70-FCAD-010C84EC7FB6}"/>
              </a:ext>
            </a:extLst>
          </p:cNvPr>
          <p:cNvSpPr>
            <a:spLocks noGrp="1"/>
          </p:cNvSpPr>
          <p:nvPr>
            <p:ph type="sldNum" sz="quarter" idx="12"/>
          </p:nvPr>
        </p:nvSpPr>
        <p:spPr/>
        <p:txBody>
          <a:bodyPr/>
          <a:lstStyle/>
          <a:p>
            <a:fld id="{7222F9C5-2731-4677-B298-4FABA084D915}" type="slidenum">
              <a:rPr lang="en-GB" smtClean="0"/>
              <a:t>‹#›</a:t>
            </a:fld>
            <a:endParaRPr lang="en-GB"/>
          </a:p>
        </p:txBody>
      </p:sp>
    </p:spTree>
    <p:extLst>
      <p:ext uri="{BB962C8B-B14F-4D97-AF65-F5344CB8AC3E}">
        <p14:creationId xmlns:p14="http://schemas.microsoft.com/office/powerpoint/2010/main" val="5315763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F03B99-ABAD-ADAA-9550-85CC77453F1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AF5D52C-6FFC-526F-2E0E-F5702F8E0A9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8467C85-570A-8230-AD3E-FE185096AAAB}"/>
              </a:ext>
            </a:extLst>
          </p:cNvPr>
          <p:cNvSpPr>
            <a:spLocks noGrp="1"/>
          </p:cNvSpPr>
          <p:nvPr>
            <p:ph type="dt" sz="half" idx="10"/>
          </p:nvPr>
        </p:nvSpPr>
        <p:spPr/>
        <p:txBody>
          <a:bodyPr/>
          <a:lstStyle/>
          <a:p>
            <a:fld id="{2E4C8648-6B53-405C-922C-BE9052C055B5}" type="datetimeFigureOut">
              <a:rPr lang="en-GB" smtClean="0"/>
              <a:t>05/12/2023</a:t>
            </a:fld>
            <a:endParaRPr lang="en-GB"/>
          </a:p>
        </p:txBody>
      </p:sp>
      <p:sp>
        <p:nvSpPr>
          <p:cNvPr id="5" name="Footer Placeholder 4">
            <a:extLst>
              <a:ext uri="{FF2B5EF4-FFF2-40B4-BE49-F238E27FC236}">
                <a16:creationId xmlns:a16="http://schemas.microsoft.com/office/drawing/2014/main" id="{DFC06DD5-5C11-1CCB-7AF2-BFED8FDEB56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40A6620-A1E7-EA70-0940-11AE348EE130}"/>
              </a:ext>
            </a:extLst>
          </p:cNvPr>
          <p:cNvSpPr>
            <a:spLocks noGrp="1"/>
          </p:cNvSpPr>
          <p:nvPr>
            <p:ph type="sldNum" sz="quarter" idx="12"/>
          </p:nvPr>
        </p:nvSpPr>
        <p:spPr/>
        <p:txBody>
          <a:bodyPr/>
          <a:lstStyle/>
          <a:p>
            <a:fld id="{7222F9C5-2731-4677-B298-4FABA084D915}" type="slidenum">
              <a:rPr lang="en-GB" smtClean="0"/>
              <a:t>‹#›</a:t>
            </a:fld>
            <a:endParaRPr lang="en-GB"/>
          </a:p>
        </p:txBody>
      </p:sp>
    </p:spTree>
    <p:extLst>
      <p:ext uri="{BB962C8B-B14F-4D97-AF65-F5344CB8AC3E}">
        <p14:creationId xmlns:p14="http://schemas.microsoft.com/office/powerpoint/2010/main" val="13909641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C5925-E9F8-8F24-E210-5348BAB4BCE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B75DDDFA-2B6E-D152-641F-FB779590758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76EF21A-2B17-7764-4415-DC85AB7E8FA9}"/>
              </a:ext>
            </a:extLst>
          </p:cNvPr>
          <p:cNvSpPr>
            <a:spLocks noGrp="1"/>
          </p:cNvSpPr>
          <p:nvPr>
            <p:ph type="dt" sz="half" idx="10"/>
          </p:nvPr>
        </p:nvSpPr>
        <p:spPr/>
        <p:txBody>
          <a:bodyPr/>
          <a:lstStyle/>
          <a:p>
            <a:fld id="{2E4C8648-6B53-405C-922C-BE9052C055B5}" type="datetimeFigureOut">
              <a:rPr lang="en-GB" smtClean="0"/>
              <a:t>05/12/2023</a:t>
            </a:fld>
            <a:endParaRPr lang="en-GB"/>
          </a:p>
        </p:txBody>
      </p:sp>
      <p:sp>
        <p:nvSpPr>
          <p:cNvPr id="5" name="Footer Placeholder 4">
            <a:extLst>
              <a:ext uri="{FF2B5EF4-FFF2-40B4-BE49-F238E27FC236}">
                <a16:creationId xmlns:a16="http://schemas.microsoft.com/office/drawing/2014/main" id="{5F498758-8B1F-D20E-5108-C98075B0219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FB7E949-47E8-EF2A-2114-C86029CECF93}"/>
              </a:ext>
            </a:extLst>
          </p:cNvPr>
          <p:cNvSpPr>
            <a:spLocks noGrp="1"/>
          </p:cNvSpPr>
          <p:nvPr>
            <p:ph type="sldNum" sz="quarter" idx="12"/>
          </p:nvPr>
        </p:nvSpPr>
        <p:spPr/>
        <p:txBody>
          <a:bodyPr/>
          <a:lstStyle/>
          <a:p>
            <a:fld id="{7222F9C5-2731-4677-B298-4FABA084D915}" type="slidenum">
              <a:rPr lang="en-GB" smtClean="0"/>
              <a:t>‹#›</a:t>
            </a:fld>
            <a:endParaRPr lang="en-GB"/>
          </a:p>
        </p:txBody>
      </p:sp>
    </p:spTree>
    <p:extLst>
      <p:ext uri="{BB962C8B-B14F-4D97-AF65-F5344CB8AC3E}">
        <p14:creationId xmlns:p14="http://schemas.microsoft.com/office/powerpoint/2010/main" val="9862513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D959F7-5DF1-9C0B-D75D-72756D81CF2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1404862-FBEA-B7F3-0EFC-BA61F70D184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A8A0203E-9BA8-4A65-D22F-57F430B2CB6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D24D764D-054B-E1C2-6180-6A56EFDA8995}"/>
              </a:ext>
            </a:extLst>
          </p:cNvPr>
          <p:cNvSpPr>
            <a:spLocks noGrp="1"/>
          </p:cNvSpPr>
          <p:nvPr>
            <p:ph type="dt" sz="half" idx="10"/>
          </p:nvPr>
        </p:nvSpPr>
        <p:spPr/>
        <p:txBody>
          <a:bodyPr/>
          <a:lstStyle/>
          <a:p>
            <a:fld id="{2E4C8648-6B53-405C-922C-BE9052C055B5}" type="datetimeFigureOut">
              <a:rPr lang="en-GB" smtClean="0"/>
              <a:t>05/12/2023</a:t>
            </a:fld>
            <a:endParaRPr lang="en-GB"/>
          </a:p>
        </p:txBody>
      </p:sp>
      <p:sp>
        <p:nvSpPr>
          <p:cNvPr id="6" name="Footer Placeholder 5">
            <a:extLst>
              <a:ext uri="{FF2B5EF4-FFF2-40B4-BE49-F238E27FC236}">
                <a16:creationId xmlns:a16="http://schemas.microsoft.com/office/drawing/2014/main" id="{218438EB-F329-6A7D-CC46-FA6DDBA611C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7FB94DB-FE26-6EB0-1829-1F060076EDDE}"/>
              </a:ext>
            </a:extLst>
          </p:cNvPr>
          <p:cNvSpPr>
            <a:spLocks noGrp="1"/>
          </p:cNvSpPr>
          <p:nvPr>
            <p:ph type="sldNum" sz="quarter" idx="12"/>
          </p:nvPr>
        </p:nvSpPr>
        <p:spPr/>
        <p:txBody>
          <a:bodyPr/>
          <a:lstStyle/>
          <a:p>
            <a:fld id="{7222F9C5-2731-4677-B298-4FABA084D915}" type="slidenum">
              <a:rPr lang="en-GB" smtClean="0"/>
              <a:t>‹#›</a:t>
            </a:fld>
            <a:endParaRPr lang="en-GB"/>
          </a:p>
        </p:txBody>
      </p:sp>
    </p:spTree>
    <p:extLst>
      <p:ext uri="{BB962C8B-B14F-4D97-AF65-F5344CB8AC3E}">
        <p14:creationId xmlns:p14="http://schemas.microsoft.com/office/powerpoint/2010/main" val="2176533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B4CAFD-690F-DB47-4DCE-532D4C380CEF}"/>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7959C04-9476-D38C-60C7-82CC8064C11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BB18577-337C-F63F-DC35-440C3D718F6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DD8A48C8-4651-EECB-8F29-C8ABD76986A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FF4DD94-436E-D3FD-6C81-FE2A9EC65C2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A0EF7CA-7731-C9AC-6BF4-8E20B8549B7D}"/>
              </a:ext>
            </a:extLst>
          </p:cNvPr>
          <p:cNvSpPr>
            <a:spLocks noGrp="1"/>
          </p:cNvSpPr>
          <p:nvPr>
            <p:ph type="dt" sz="half" idx="10"/>
          </p:nvPr>
        </p:nvSpPr>
        <p:spPr/>
        <p:txBody>
          <a:bodyPr/>
          <a:lstStyle/>
          <a:p>
            <a:fld id="{2E4C8648-6B53-405C-922C-BE9052C055B5}" type="datetimeFigureOut">
              <a:rPr lang="en-GB" smtClean="0"/>
              <a:t>05/12/2023</a:t>
            </a:fld>
            <a:endParaRPr lang="en-GB"/>
          </a:p>
        </p:txBody>
      </p:sp>
      <p:sp>
        <p:nvSpPr>
          <p:cNvPr id="8" name="Footer Placeholder 7">
            <a:extLst>
              <a:ext uri="{FF2B5EF4-FFF2-40B4-BE49-F238E27FC236}">
                <a16:creationId xmlns:a16="http://schemas.microsoft.com/office/drawing/2014/main" id="{C8B51F43-8E10-0DED-BE6B-98D0F55E18C8}"/>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6EBB8268-E8F1-6B8A-40B8-B88B5115C148}"/>
              </a:ext>
            </a:extLst>
          </p:cNvPr>
          <p:cNvSpPr>
            <a:spLocks noGrp="1"/>
          </p:cNvSpPr>
          <p:nvPr>
            <p:ph type="sldNum" sz="quarter" idx="12"/>
          </p:nvPr>
        </p:nvSpPr>
        <p:spPr/>
        <p:txBody>
          <a:bodyPr/>
          <a:lstStyle/>
          <a:p>
            <a:fld id="{7222F9C5-2731-4677-B298-4FABA084D915}" type="slidenum">
              <a:rPr lang="en-GB" smtClean="0"/>
              <a:t>‹#›</a:t>
            </a:fld>
            <a:endParaRPr lang="en-GB"/>
          </a:p>
        </p:txBody>
      </p:sp>
    </p:spTree>
    <p:extLst>
      <p:ext uri="{BB962C8B-B14F-4D97-AF65-F5344CB8AC3E}">
        <p14:creationId xmlns:p14="http://schemas.microsoft.com/office/powerpoint/2010/main" val="10104239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3FCD33-851C-914A-ABBD-E96EDD1A9CCF}"/>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64C0511E-7AB2-3859-99D5-5B3B3C35B369}"/>
              </a:ext>
            </a:extLst>
          </p:cNvPr>
          <p:cNvSpPr>
            <a:spLocks noGrp="1"/>
          </p:cNvSpPr>
          <p:nvPr>
            <p:ph type="dt" sz="half" idx="10"/>
          </p:nvPr>
        </p:nvSpPr>
        <p:spPr/>
        <p:txBody>
          <a:bodyPr/>
          <a:lstStyle/>
          <a:p>
            <a:fld id="{2E4C8648-6B53-405C-922C-BE9052C055B5}" type="datetimeFigureOut">
              <a:rPr lang="en-GB" smtClean="0"/>
              <a:t>05/12/2023</a:t>
            </a:fld>
            <a:endParaRPr lang="en-GB"/>
          </a:p>
        </p:txBody>
      </p:sp>
      <p:sp>
        <p:nvSpPr>
          <p:cNvPr id="4" name="Footer Placeholder 3">
            <a:extLst>
              <a:ext uri="{FF2B5EF4-FFF2-40B4-BE49-F238E27FC236}">
                <a16:creationId xmlns:a16="http://schemas.microsoft.com/office/drawing/2014/main" id="{E105AD5E-6D31-D225-B8B2-5788628396D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86C19C1-2D6D-E028-4817-A84A237E04F8}"/>
              </a:ext>
            </a:extLst>
          </p:cNvPr>
          <p:cNvSpPr>
            <a:spLocks noGrp="1"/>
          </p:cNvSpPr>
          <p:nvPr>
            <p:ph type="sldNum" sz="quarter" idx="12"/>
          </p:nvPr>
        </p:nvSpPr>
        <p:spPr/>
        <p:txBody>
          <a:bodyPr/>
          <a:lstStyle/>
          <a:p>
            <a:fld id="{7222F9C5-2731-4677-B298-4FABA084D915}" type="slidenum">
              <a:rPr lang="en-GB" smtClean="0"/>
              <a:t>‹#›</a:t>
            </a:fld>
            <a:endParaRPr lang="en-GB"/>
          </a:p>
        </p:txBody>
      </p:sp>
    </p:spTree>
    <p:extLst>
      <p:ext uri="{BB962C8B-B14F-4D97-AF65-F5344CB8AC3E}">
        <p14:creationId xmlns:p14="http://schemas.microsoft.com/office/powerpoint/2010/main" val="2909067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8E44600-597E-E45D-6462-1422F60B65A4}"/>
              </a:ext>
            </a:extLst>
          </p:cNvPr>
          <p:cNvSpPr>
            <a:spLocks noGrp="1"/>
          </p:cNvSpPr>
          <p:nvPr>
            <p:ph type="dt" sz="half" idx="10"/>
          </p:nvPr>
        </p:nvSpPr>
        <p:spPr/>
        <p:txBody>
          <a:bodyPr/>
          <a:lstStyle/>
          <a:p>
            <a:fld id="{2E4C8648-6B53-405C-922C-BE9052C055B5}" type="datetimeFigureOut">
              <a:rPr lang="en-GB" smtClean="0"/>
              <a:t>05/12/2023</a:t>
            </a:fld>
            <a:endParaRPr lang="en-GB"/>
          </a:p>
        </p:txBody>
      </p:sp>
      <p:sp>
        <p:nvSpPr>
          <p:cNvPr id="3" name="Footer Placeholder 2">
            <a:extLst>
              <a:ext uri="{FF2B5EF4-FFF2-40B4-BE49-F238E27FC236}">
                <a16:creationId xmlns:a16="http://schemas.microsoft.com/office/drawing/2014/main" id="{43047A46-857A-D5A4-251F-3839D4B87A62}"/>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8D6E2BF9-B140-91D1-5FAC-18ADD05CE0DA}"/>
              </a:ext>
            </a:extLst>
          </p:cNvPr>
          <p:cNvSpPr>
            <a:spLocks noGrp="1"/>
          </p:cNvSpPr>
          <p:nvPr>
            <p:ph type="sldNum" sz="quarter" idx="12"/>
          </p:nvPr>
        </p:nvSpPr>
        <p:spPr/>
        <p:txBody>
          <a:bodyPr/>
          <a:lstStyle/>
          <a:p>
            <a:fld id="{7222F9C5-2731-4677-B298-4FABA084D915}" type="slidenum">
              <a:rPr lang="en-GB" smtClean="0"/>
              <a:t>‹#›</a:t>
            </a:fld>
            <a:endParaRPr lang="en-GB"/>
          </a:p>
        </p:txBody>
      </p:sp>
    </p:spTree>
    <p:extLst>
      <p:ext uri="{BB962C8B-B14F-4D97-AF65-F5344CB8AC3E}">
        <p14:creationId xmlns:p14="http://schemas.microsoft.com/office/powerpoint/2010/main" val="28379252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573545-4AEA-BC38-9326-727A39B1844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DBD7B0B9-DF70-A994-C33B-22DF6FFEFCD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AEB287C-A74F-7709-4DF3-CB4FA29AC5E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BCDA3F7-C1A0-F584-1B4D-0C7F2A8049F2}"/>
              </a:ext>
            </a:extLst>
          </p:cNvPr>
          <p:cNvSpPr>
            <a:spLocks noGrp="1"/>
          </p:cNvSpPr>
          <p:nvPr>
            <p:ph type="dt" sz="half" idx="10"/>
          </p:nvPr>
        </p:nvSpPr>
        <p:spPr/>
        <p:txBody>
          <a:bodyPr/>
          <a:lstStyle/>
          <a:p>
            <a:fld id="{2E4C8648-6B53-405C-922C-BE9052C055B5}" type="datetimeFigureOut">
              <a:rPr lang="en-GB" smtClean="0"/>
              <a:t>05/12/2023</a:t>
            </a:fld>
            <a:endParaRPr lang="en-GB"/>
          </a:p>
        </p:txBody>
      </p:sp>
      <p:sp>
        <p:nvSpPr>
          <p:cNvPr id="6" name="Footer Placeholder 5">
            <a:extLst>
              <a:ext uri="{FF2B5EF4-FFF2-40B4-BE49-F238E27FC236}">
                <a16:creationId xmlns:a16="http://schemas.microsoft.com/office/drawing/2014/main" id="{B88EBEBD-C1A6-0A24-792B-71C0F08EE77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03A6A70-E8B5-1D0B-DE55-CB5AF3564BBE}"/>
              </a:ext>
            </a:extLst>
          </p:cNvPr>
          <p:cNvSpPr>
            <a:spLocks noGrp="1"/>
          </p:cNvSpPr>
          <p:nvPr>
            <p:ph type="sldNum" sz="quarter" idx="12"/>
          </p:nvPr>
        </p:nvSpPr>
        <p:spPr/>
        <p:txBody>
          <a:bodyPr/>
          <a:lstStyle/>
          <a:p>
            <a:fld id="{7222F9C5-2731-4677-B298-4FABA084D915}" type="slidenum">
              <a:rPr lang="en-GB" smtClean="0"/>
              <a:t>‹#›</a:t>
            </a:fld>
            <a:endParaRPr lang="en-GB"/>
          </a:p>
        </p:txBody>
      </p:sp>
    </p:spTree>
    <p:extLst>
      <p:ext uri="{BB962C8B-B14F-4D97-AF65-F5344CB8AC3E}">
        <p14:creationId xmlns:p14="http://schemas.microsoft.com/office/powerpoint/2010/main" val="6152120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FADE34-D7C2-AA56-1EF9-D084C560306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0D497313-9B68-A781-C730-38945BFA171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9C884DB6-2A89-2800-ACAB-B5D3FC295E5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F02501F-4EB7-9163-1194-B327DF9CC56F}"/>
              </a:ext>
            </a:extLst>
          </p:cNvPr>
          <p:cNvSpPr>
            <a:spLocks noGrp="1"/>
          </p:cNvSpPr>
          <p:nvPr>
            <p:ph type="dt" sz="half" idx="10"/>
          </p:nvPr>
        </p:nvSpPr>
        <p:spPr/>
        <p:txBody>
          <a:bodyPr/>
          <a:lstStyle/>
          <a:p>
            <a:fld id="{2E4C8648-6B53-405C-922C-BE9052C055B5}" type="datetimeFigureOut">
              <a:rPr lang="en-GB" smtClean="0"/>
              <a:t>05/12/2023</a:t>
            </a:fld>
            <a:endParaRPr lang="en-GB"/>
          </a:p>
        </p:txBody>
      </p:sp>
      <p:sp>
        <p:nvSpPr>
          <p:cNvPr id="6" name="Footer Placeholder 5">
            <a:extLst>
              <a:ext uri="{FF2B5EF4-FFF2-40B4-BE49-F238E27FC236}">
                <a16:creationId xmlns:a16="http://schemas.microsoft.com/office/drawing/2014/main" id="{7E0E1565-4C51-26BF-D618-0D82D26DA54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E8ED685-3B8B-F62E-D67A-48DA37811812}"/>
              </a:ext>
            </a:extLst>
          </p:cNvPr>
          <p:cNvSpPr>
            <a:spLocks noGrp="1"/>
          </p:cNvSpPr>
          <p:nvPr>
            <p:ph type="sldNum" sz="quarter" idx="12"/>
          </p:nvPr>
        </p:nvSpPr>
        <p:spPr/>
        <p:txBody>
          <a:bodyPr/>
          <a:lstStyle/>
          <a:p>
            <a:fld id="{7222F9C5-2731-4677-B298-4FABA084D915}" type="slidenum">
              <a:rPr lang="en-GB" smtClean="0"/>
              <a:t>‹#›</a:t>
            </a:fld>
            <a:endParaRPr lang="en-GB"/>
          </a:p>
        </p:txBody>
      </p:sp>
    </p:spTree>
    <p:extLst>
      <p:ext uri="{BB962C8B-B14F-4D97-AF65-F5344CB8AC3E}">
        <p14:creationId xmlns:p14="http://schemas.microsoft.com/office/powerpoint/2010/main" val="3956442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6232012-4E1A-68DB-AE20-A46505AD22C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0DC34D8-BCE6-368A-8F54-93D0CB666FE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B77DCD6-FDDD-826C-A44C-25717EAF150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E4C8648-6B53-405C-922C-BE9052C055B5}" type="datetimeFigureOut">
              <a:rPr lang="en-GB" smtClean="0"/>
              <a:t>05/12/2023</a:t>
            </a:fld>
            <a:endParaRPr lang="en-GB"/>
          </a:p>
        </p:txBody>
      </p:sp>
      <p:sp>
        <p:nvSpPr>
          <p:cNvPr id="5" name="Footer Placeholder 4">
            <a:extLst>
              <a:ext uri="{FF2B5EF4-FFF2-40B4-BE49-F238E27FC236}">
                <a16:creationId xmlns:a16="http://schemas.microsoft.com/office/drawing/2014/main" id="{E51E2A66-B169-6B23-B7D1-C5134951C05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18CC05CE-694B-3A98-486E-4CAC100B76A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22F9C5-2731-4677-B298-4FABA084D915}" type="slidenum">
              <a:rPr lang="en-GB" smtClean="0"/>
              <a:t>‹#›</a:t>
            </a:fld>
            <a:endParaRPr lang="en-GB"/>
          </a:p>
        </p:txBody>
      </p:sp>
    </p:spTree>
    <p:extLst>
      <p:ext uri="{BB962C8B-B14F-4D97-AF65-F5344CB8AC3E}">
        <p14:creationId xmlns:p14="http://schemas.microsoft.com/office/powerpoint/2010/main" val="5956242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12.png"/><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C0DA391E-1E2E-A269-FFE0-CE282308C680}"/>
              </a:ext>
            </a:extLst>
          </p:cNvPr>
          <p:cNvSpPr>
            <a:spLocks noGrp="1"/>
          </p:cNvSpPr>
          <p:nvPr>
            <p:ph type="ctrTitle"/>
          </p:nvPr>
        </p:nvSpPr>
        <p:spPr>
          <a:xfrm>
            <a:off x="1314824" y="735106"/>
            <a:ext cx="10053763" cy="2928470"/>
          </a:xfrm>
        </p:spPr>
        <p:txBody>
          <a:bodyPr anchor="b">
            <a:normAutofit/>
          </a:bodyPr>
          <a:lstStyle/>
          <a:p>
            <a:pPr algn="l"/>
            <a:r>
              <a:rPr lang="en-GB" sz="4800">
                <a:solidFill>
                  <a:srgbClr val="FFFFFF"/>
                </a:solidFill>
              </a:rPr>
              <a:t>Housing Complaints </a:t>
            </a:r>
            <a:br>
              <a:rPr lang="en-GB" sz="4800">
                <a:solidFill>
                  <a:srgbClr val="FFFFFF"/>
                </a:solidFill>
              </a:rPr>
            </a:br>
            <a:r>
              <a:rPr lang="en-GB" sz="4800">
                <a:solidFill>
                  <a:srgbClr val="FFFFFF"/>
                </a:solidFill>
              </a:rPr>
              <a:t>Task Force</a:t>
            </a:r>
          </a:p>
        </p:txBody>
      </p:sp>
      <p:sp>
        <p:nvSpPr>
          <p:cNvPr id="3" name="Subtitle 2">
            <a:extLst>
              <a:ext uri="{FF2B5EF4-FFF2-40B4-BE49-F238E27FC236}">
                <a16:creationId xmlns:a16="http://schemas.microsoft.com/office/drawing/2014/main" id="{2370597B-9AB7-4338-1A15-8F519B3CF987}"/>
              </a:ext>
            </a:extLst>
          </p:cNvPr>
          <p:cNvSpPr>
            <a:spLocks noGrp="1"/>
          </p:cNvSpPr>
          <p:nvPr>
            <p:ph type="subTitle" idx="1"/>
          </p:nvPr>
        </p:nvSpPr>
        <p:spPr>
          <a:xfrm>
            <a:off x="1350682" y="4870824"/>
            <a:ext cx="10005951" cy="1458258"/>
          </a:xfrm>
        </p:spPr>
        <p:txBody>
          <a:bodyPr anchor="ctr">
            <a:normAutofit/>
          </a:bodyPr>
          <a:lstStyle/>
          <a:p>
            <a:pPr algn="l"/>
            <a:r>
              <a:rPr lang="en-GB" dirty="0"/>
              <a:t>26</a:t>
            </a:r>
            <a:r>
              <a:rPr lang="en-GB" baseline="30000" dirty="0"/>
              <a:t>th</a:t>
            </a:r>
            <a:r>
              <a:rPr lang="en-GB" dirty="0"/>
              <a:t> October 2023</a:t>
            </a:r>
          </a:p>
        </p:txBody>
      </p:sp>
    </p:spTree>
    <p:extLst>
      <p:ext uri="{BB962C8B-B14F-4D97-AF65-F5344CB8AC3E}">
        <p14:creationId xmlns:p14="http://schemas.microsoft.com/office/powerpoint/2010/main" val="32267809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3363022-C969-41E9-8EB2-E4C94908C1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202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D1AD6B3-BE88-4CEB-BA17-790657CC47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0418A3B-41F9-9BB5-3CC7-8C5E166B2DAD}"/>
              </a:ext>
            </a:extLst>
          </p:cNvPr>
          <p:cNvSpPr>
            <a:spLocks noGrp="1"/>
          </p:cNvSpPr>
          <p:nvPr>
            <p:ph type="title"/>
          </p:nvPr>
        </p:nvSpPr>
        <p:spPr>
          <a:xfrm>
            <a:off x="6590662" y="4267832"/>
            <a:ext cx="4805996" cy="1297115"/>
          </a:xfrm>
        </p:spPr>
        <p:txBody>
          <a:bodyPr vert="horz" lIns="91440" tIns="45720" rIns="91440" bIns="45720" rtlCol="0" anchor="t">
            <a:normAutofit fontScale="90000"/>
          </a:bodyPr>
          <a:lstStyle/>
          <a:p>
            <a:r>
              <a:rPr lang="en-US" sz="4000" kern="1200">
                <a:solidFill>
                  <a:schemeClr val="tx2"/>
                </a:solidFill>
                <a:latin typeface="+mj-lt"/>
                <a:ea typeface="+mj-ea"/>
                <a:cs typeface="+mj-cs"/>
              </a:rPr>
              <a:t>Over to you for Preventative Actions Identified this Quarter</a:t>
            </a:r>
          </a:p>
        </p:txBody>
      </p:sp>
      <p:pic>
        <p:nvPicPr>
          <p:cNvPr id="7" name="Graphic 6" descr="Warning">
            <a:extLst>
              <a:ext uri="{FF2B5EF4-FFF2-40B4-BE49-F238E27FC236}">
                <a16:creationId xmlns:a16="http://schemas.microsoft.com/office/drawing/2014/main" id="{C427CF10-0A41-C4CE-D1C2-A22152373CF6}"/>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40470" y="1815320"/>
            <a:ext cx="4141760" cy="4141760"/>
          </a:xfrm>
          <a:custGeom>
            <a:avLst/>
            <a:gdLst/>
            <a:ahLst/>
            <a:cxnLst/>
            <a:rect l="l" t="t" r="r" b="b"/>
            <a:pathLst>
              <a:path w="4141760" h="4377846">
                <a:moveTo>
                  <a:pt x="0" y="0"/>
                </a:moveTo>
                <a:lnTo>
                  <a:pt x="4141760" y="0"/>
                </a:lnTo>
                <a:lnTo>
                  <a:pt x="4141760" y="4377846"/>
                </a:lnTo>
                <a:lnTo>
                  <a:pt x="0" y="4377846"/>
                </a:lnTo>
                <a:close/>
              </a:path>
            </a:pathLst>
          </a:custGeom>
        </p:spPr>
      </p:pic>
      <p:grpSp>
        <p:nvGrpSpPr>
          <p:cNvPr id="14" name="Group 13">
            <a:extLst>
              <a:ext uri="{FF2B5EF4-FFF2-40B4-BE49-F238E27FC236}">
                <a16:creationId xmlns:a16="http://schemas.microsoft.com/office/drawing/2014/main" id="{89D1390B-7E13-4B4F-9CB2-391063412E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253" y="-5977"/>
            <a:ext cx="6238675" cy="6863979"/>
            <a:chOff x="305" y="-5977"/>
            <a:chExt cx="6238675" cy="6863979"/>
          </a:xfrm>
        </p:grpSpPr>
        <p:sp>
          <p:nvSpPr>
            <p:cNvPr id="15" name="Freeform: Shape 14">
              <a:extLst>
                <a:ext uri="{FF2B5EF4-FFF2-40B4-BE49-F238E27FC236}">
                  <a16:creationId xmlns:a16="http://schemas.microsoft.com/office/drawing/2014/main" id="{9E720206-AA49-4786-A932-A2650DE0918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34854"/>
              <a:ext cx="6028697" cy="6817170"/>
            </a:xfrm>
            <a:custGeom>
              <a:avLst/>
              <a:gdLst>
                <a:gd name="connsiteX0" fmla="*/ 6028697 w 6028697"/>
                <a:gd name="connsiteY0" fmla="*/ 6155323 h 6817170"/>
                <a:gd name="connsiteX1" fmla="*/ 6028697 w 6028697"/>
                <a:gd name="connsiteY1" fmla="*/ 6817170 h 6817170"/>
                <a:gd name="connsiteX2" fmla="*/ 5157862 w 6028697"/>
                <a:gd name="connsiteY2" fmla="*/ 6817170 h 6817170"/>
                <a:gd name="connsiteX3" fmla="*/ 5347156 w 6028697"/>
                <a:gd name="connsiteY3" fmla="*/ 6687553 h 6817170"/>
                <a:gd name="connsiteX4" fmla="*/ 5487470 w 6028697"/>
                <a:gd name="connsiteY4" fmla="*/ 6581714 h 6817170"/>
                <a:gd name="connsiteX5" fmla="*/ 5627642 w 6028697"/>
                <a:gd name="connsiteY5" fmla="*/ 6472328 h 6817170"/>
                <a:gd name="connsiteX6" fmla="*/ 5911392 w 6028697"/>
                <a:gd name="connsiteY6" fmla="*/ 6245328 h 6817170"/>
                <a:gd name="connsiteX7" fmla="*/ 4481066 w 6028697"/>
                <a:gd name="connsiteY7" fmla="*/ 478 h 6817170"/>
                <a:gd name="connsiteX8" fmla="*/ 4672258 w 6028697"/>
                <a:gd name="connsiteY8" fmla="*/ 7519 h 6817170"/>
                <a:gd name="connsiteX9" fmla="*/ 5429869 w 6028697"/>
                <a:gd name="connsiteY9" fmla="*/ 125134 h 6817170"/>
                <a:gd name="connsiteX10" fmla="*/ 5976319 w 6028697"/>
                <a:gd name="connsiteY10" fmla="*/ 314893 h 6817170"/>
                <a:gd name="connsiteX11" fmla="*/ 6028697 w 6028697"/>
                <a:gd name="connsiteY11" fmla="*/ 339901 h 6817170"/>
                <a:gd name="connsiteX12" fmla="*/ 6028697 w 6028697"/>
                <a:gd name="connsiteY12" fmla="*/ 732458 h 6817170"/>
                <a:gd name="connsiteX13" fmla="*/ 5990985 w 6028697"/>
                <a:gd name="connsiteY13" fmla="*/ 712211 h 6817170"/>
                <a:gd name="connsiteX14" fmla="*/ 5341339 w 6028697"/>
                <a:gd name="connsiteY14" fmla="*/ 475281 h 6817170"/>
                <a:gd name="connsiteX15" fmla="*/ 4651969 w 6028697"/>
                <a:gd name="connsiteY15" fmla="*/ 377104 h 6817170"/>
                <a:gd name="connsiteX16" fmla="*/ 3953093 w 6028697"/>
                <a:gd name="connsiteY16" fmla="*/ 402498 h 6817170"/>
                <a:gd name="connsiteX17" fmla="*/ 3267413 w 6028697"/>
                <a:gd name="connsiteY17" fmla="*/ 546643 h 6817170"/>
                <a:gd name="connsiteX18" fmla="*/ 1439498 w 6028697"/>
                <a:gd name="connsiteY18" fmla="*/ 1568141 h 6817170"/>
                <a:gd name="connsiteX19" fmla="*/ 960671 w 6028697"/>
                <a:gd name="connsiteY19" fmla="*/ 2082013 h 6817170"/>
                <a:gd name="connsiteX20" fmla="*/ 581866 w 6028697"/>
                <a:gd name="connsiteY20" fmla="*/ 2672638 h 6817170"/>
                <a:gd name="connsiteX21" fmla="*/ 324789 w 6028697"/>
                <a:gd name="connsiteY21" fmla="*/ 3325262 h 6817170"/>
                <a:gd name="connsiteX22" fmla="*/ 231151 w 6028697"/>
                <a:gd name="connsiteY22" fmla="*/ 4022292 h 6817170"/>
                <a:gd name="connsiteX23" fmla="*/ 270592 w 6028697"/>
                <a:gd name="connsiteY23" fmla="*/ 4362792 h 6817170"/>
                <a:gd name="connsiteX24" fmla="*/ 387213 w 6028697"/>
                <a:gd name="connsiteY24" fmla="*/ 4681585 h 6817170"/>
                <a:gd name="connsiteX25" fmla="*/ 468507 w 6028697"/>
                <a:gd name="connsiteY25" fmla="*/ 4831546 h 6817170"/>
                <a:gd name="connsiteX26" fmla="*/ 561862 w 6028697"/>
                <a:gd name="connsiteY26" fmla="*/ 4976826 h 6817170"/>
                <a:gd name="connsiteX27" fmla="*/ 777511 w 6028697"/>
                <a:gd name="connsiteY27" fmla="*/ 5257597 h 6817170"/>
                <a:gd name="connsiteX28" fmla="*/ 1010895 w 6028697"/>
                <a:gd name="connsiteY28" fmla="*/ 5540494 h 6817170"/>
                <a:gd name="connsiteX29" fmla="*/ 1126948 w 6028697"/>
                <a:gd name="connsiteY29" fmla="*/ 5688186 h 6817170"/>
                <a:gd name="connsiteX30" fmla="*/ 1182706 w 6028697"/>
                <a:gd name="connsiteY30" fmla="*/ 5760543 h 6817170"/>
                <a:gd name="connsiteX31" fmla="*/ 1237327 w 6028697"/>
                <a:gd name="connsiteY31" fmla="*/ 5830060 h 6817170"/>
                <a:gd name="connsiteX32" fmla="*/ 1706649 w 6028697"/>
                <a:gd name="connsiteY32" fmla="*/ 6342797 h 6817170"/>
                <a:gd name="connsiteX33" fmla="*/ 1956207 w 6028697"/>
                <a:gd name="connsiteY33" fmla="*/ 6573484 h 6817170"/>
                <a:gd name="connsiteX34" fmla="*/ 2217681 w 6028697"/>
                <a:gd name="connsiteY34" fmla="*/ 6786297 h 6817170"/>
                <a:gd name="connsiteX35" fmla="*/ 2260820 w 6028697"/>
                <a:gd name="connsiteY35" fmla="*/ 6817170 h 6817170"/>
                <a:gd name="connsiteX36" fmla="*/ 1429497 w 6028697"/>
                <a:gd name="connsiteY36" fmla="*/ 6817170 h 6817170"/>
                <a:gd name="connsiteX37" fmla="*/ 1327275 w 6028697"/>
                <a:gd name="connsiteY37" fmla="*/ 6713800 h 6817170"/>
                <a:gd name="connsiteX38" fmla="*/ 1080556 w 6028697"/>
                <a:gd name="connsiteY38" fmla="*/ 6414443 h 6817170"/>
                <a:gd name="connsiteX39" fmla="*/ 865189 w 6028697"/>
                <a:gd name="connsiteY39" fmla="*/ 6097496 h 6817170"/>
                <a:gd name="connsiteX40" fmla="*/ 814823 w 6028697"/>
                <a:gd name="connsiteY40" fmla="*/ 6016911 h 6817170"/>
                <a:gd name="connsiteX41" fmla="*/ 766729 w 6028697"/>
                <a:gd name="connsiteY41" fmla="*/ 5938453 h 6817170"/>
                <a:gd name="connsiteX42" fmla="*/ 671672 w 6028697"/>
                <a:gd name="connsiteY42" fmla="*/ 5786648 h 6817170"/>
                <a:gd name="connsiteX43" fmla="*/ 474608 w 6028697"/>
                <a:gd name="connsiteY43" fmla="*/ 5474664 h 6817170"/>
                <a:gd name="connsiteX44" fmla="*/ 282652 w 6028697"/>
                <a:gd name="connsiteY44" fmla="*/ 5146508 h 6817170"/>
                <a:gd name="connsiteX45" fmla="*/ 196108 w 6028697"/>
                <a:gd name="connsiteY45" fmla="*/ 4972712 h 6817170"/>
                <a:gd name="connsiteX46" fmla="*/ 122474 w 6028697"/>
                <a:gd name="connsiteY46" fmla="*/ 4791821 h 6817170"/>
                <a:gd name="connsiteX47" fmla="*/ 65724 w 6028697"/>
                <a:gd name="connsiteY47" fmla="*/ 4603129 h 6817170"/>
                <a:gd name="connsiteX48" fmla="*/ 44727 w 6028697"/>
                <a:gd name="connsiteY48" fmla="*/ 4506937 h 6817170"/>
                <a:gd name="connsiteX49" fmla="*/ 35505 w 6028697"/>
                <a:gd name="connsiteY49" fmla="*/ 4458699 h 6817170"/>
                <a:gd name="connsiteX50" fmla="*/ 27845 w 6028697"/>
                <a:gd name="connsiteY50" fmla="*/ 4410320 h 6817170"/>
                <a:gd name="connsiteX51" fmla="*/ 37 w 6028697"/>
                <a:gd name="connsiteY51" fmla="*/ 4022292 h 6817170"/>
                <a:gd name="connsiteX52" fmla="*/ 78777 w 6028697"/>
                <a:gd name="connsiteY52" fmla="*/ 3267236 h 6817170"/>
                <a:gd name="connsiteX53" fmla="*/ 315424 w 6028697"/>
                <a:gd name="connsiteY53" fmla="*/ 2543673 h 6817170"/>
                <a:gd name="connsiteX54" fmla="*/ 1202710 w 6028697"/>
                <a:gd name="connsiteY54" fmla="*/ 1314895 h 6817170"/>
                <a:gd name="connsiteX55" fmla="*/ 1791065 w 6028697"/>
                <a:gd name="connsiteY55" fmla="*/ 833514 h 6817170"/>
                <a:gd name="connsiteX56" fmla="*/ 3908404 w 6028697"/>
                <a:gd name="connsiteY56" fmla="*/ 29794 h 6817170"/>
                <a:gd name="connsiteX57" fmla="*/ 4481066 w 6028697"/>
                <a:gd name="connsiteY57" fmla="*/ 478 h 6817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Lst>
              <a:rect l="l" t="t" r="r" b="b"/>
              <a:pathLst>
                <a:path w="6028697" h="6817170">
                  <a:moveTo>
                    <a:pt x="6028697" y="6155323"/>
                  </a:moveTo>
                  <a:lnTo>
                    <a:pt x="6028697" y="6817170"/>
                  </a:lnTo>
                  <a:lnTo>
                    <a:pt x="5157862" y="6817170"/>
                  </a:lnTo>
                  <a:lnTo>
                    <a:pt x="5347156" y="6687553"/>
                  </a:lnTo>
                  <a:cubicBezTo>
                    <a:pt x="5394117" y="6653219"/>
                    <a:pt x="5440793" y="6617608"/>
                    <a:pt x="5487470" y="6581714"/>
                  </a:cubicBezTo>
                  <a:cubicBezTo>
                    <a:pt x="5534147" y="6545820"/>
                    <a:pt x="5580966" y="6509358"/>
                    <a:pt x="5627642" y="6472328"/>
                  </a:cubicBezTo>
                  <a:lnTo>
                    <a:pt x="5911392" y="6245328"/>
                  </a:lnTo>
                  <a:close/>
                  <a:moveTo>
                    <a:pt x="4481066" y="478"/>
                  </a:moveTo>
                  <a:cubicBezTo>
                    <a:pt x="4544817" y="1422"/>
                    <a:pt x="4608563" y="3769"/>
                    <a:pt x="4672258" y="7519"/>
                  </a:cubicBezTo>
                  <a:cubicBezTo>
                    <a:pt x="4927973" y="22364"/>
                    <a:pt x="5181687" y="61751"/>
                    <a:pt x="5429869" y="125134"/>
                  </a:cubicBezTo>
                  <a:cubicBezTo>
                    <a:pt x="5617090" y="173104"/>
                    <a:pt x="5799867" y="236595"/>
                    <a:pt x="5976319" y="314893"/>
                  </a:cubicBezTo>
                  <a:lnTo>
                    <a:pt x="6028697" y="339901"/>
                  </a:lnTo>
                  <a:lnTo>
                    <a:pt x="6028697" y="732458"/>
                  </a:lnTo>
                  <a:lnTo>
                    <a:pt x="5990985" y="712211"/>
                  </a:lnTo>
                  <a:cubicBezTo>
                    <a:pt x="5783917" y="609342"/>
                    <a:pt x="5566013" y="529876"/>
                    <a:pt x="5341339" y="475281"/>
                  </a:cubicBezTo>
                  <a:cubicBezTo>
                    <a:pt x="5115233" y="420503"/>
                    <a:pt x="4884375" y="387624"/>
                    <a:pt x="4651969" y="377104"/>
                  </a:cubicBezTo>
                  <a:cubicBezTo>
                    <a:pt x="4418713" y="365171"/>
                    <a:pt x="4184861" y="373670"/>
                    <a:pt x="3953093" y="402498"/>
                  </a:cubicBezTo>
                  <a:cubicBezTo>
                    <a:pt x="3721001" y="431832"/>
                    <a:pt x="3491675" y="480040"/>
                    <a:pt x="3267413" y="546643"/>
                  </a:cubicBezTo>
                  <a:cubicBezTo>
                    <a:pt x="2591323" y="750761"/>
                    <a:pt x="1967642" y="1099289"/>
                    <a:pt x="1439498" y="1568141"/>
                  </a:cubicBezTo>
                  <a:cubicBezTo>
                    <a:pt x="1265589" y="1725523"/>
                    <a:pt x="1105393" y="1897434"/>
                    <a:pt x="960671" y="2082013"/>
                  </a:cubicBezTo>
                  <a:cubicBezTo>
                    <a:pt x="815775" y="2266294"/>
                    <a:pt x="688923" y="2464081"/>
                    <a:pt x="581866" y="2672638"/>
                  </a:cubicBezTo>
                  <a:cubicBezTo>
                    <a:pt x="473765" y="2880669"/>
                    <a:pt x="387610" y="3099397"/>
                    <a:pt x="324789" y="3325262"/>
                  </a:cubicBezTo>
                  <a:cubicBezTo>
                    <a:pt x="262714" y="3552403"/>
                    <a:pt x="231223" y="3786822"/>
                    <a:pt x="231151" y="4022292"/>
                  </a:cubicBezTo>
                  <a:cubicBezTo>
                    <a:pt x="231413" y="4136912"/>
                    <a:pt x="244645" y="4251136"/>
                    <a:pt x="270592" y="4362792"/>
                  </a:cubicBezTo>
                  <a:cubicBezTo>
                    <a:pt x="297885" y="4472943"/>
                    <a:pt x="336983" y="4579833"/>
                    <a:pt x="387213" y="4681585"/>
                  </a:cubicBezTo>
                  <a:cubicBezTo>
                    <a:pt x="412042" y="4732517"/>
                    <a:pt x="439423" y="4782457"/>
                    <a:pt x="468507" y="4831546"/>
                  </a:cubicBezTo>
                  <a:cubicBezTo>
                    <a:pt x="497591" y="4880636"/>
                    <a:pt x="529230" y="4929015"/>
                    <a:pt x="561862" y="4976826"/>
                  </a:cubicBezTo>
                  <a:cubicBezTo>
                    <a:pt x="627975" y="5072166"/>
                    <a:pt x="701466" y="5164668"/>
                    <a:pt x="777511" y="5257597"/>
                  </a:cubicBezTo>
                  <a:cubicBezTo>
                    <a:pt x="853556" y="5350524"/>
                    <a:pt x="933574" y="5443594"/>
                    <a:pt x="1010895" y="5540494"/>
                  </a:cubicBezTo>
                  <a:cubicBezTo>
                    <a:pt x="1049957" y="5588732"/>
                    <a:pt x="1088642" y="5637963"/>
                    <a:pt x="1126948" y="5688186"/>
                  </a:cubicBezTo>
                  <a:lnTo>
                    <a:pt x="1182706" y="5760543"/>
                  </a:lnTo>
                  <a:cubicBezTo>
                    <a:pt x="1201007" y="5783669"/>
                    <a:pt x="1218458" y="5807503"/>
                    <a:pt x="1237327" y="5830060"/>
                  </a:cubicBezTo>
                  <a:cubicBezTo>
                    <a:pt x="1383714" y="6009916"/>
                    <a:pt x="1540413" y="6181116"/>
                    <a:pt x="1706649" y="6342797"/>
                  </a:cubicBezTo>
                  <a:cubicBezTo>
                    <a:pt x="1788084" y="6422531"/>
                    <a:pt x="1871265" y="6499427"/>
                    <a:pt x="1956207" y="6573484"/>
                  </a:cubicBezTo>
                  <a:cubicBezTo>
                    <a:pt x="2041332" y="6647402"/>
                    <a:pt x="2127733" y="6718907"/>
                    <a:pt x="2217681" y="6786297"/>
                  </a:cubicBezTo>
                  <a:lnTo>
                    <a:pt x="2260820" y="6817170"/>
                  </a:lnTo>
                  <a:lnTo>
                    <a:pt x="1429497" y="6817170"/>
                  </a:lnTo>
                  <a:lnTo>
                    <a:pt x="1327275" y="6713800"/>
                  </a:lnTo>
                  <a:cubicBezTo>
                    <a:pt x="1239186" y="6618984"/>
                    <a:pt x="1156797" y="6519019"/>
                    <a:pt x="1080556" y="6414443"/>
                  </a:cubicBezTo>
                  <a:cubicBezTo>
                    <a:pt x="1004653" y="6310734"/>
                    <a:pt x="932439" y="6205177"/>
                    <a:pt x="865189" y="6097496"/>
                  </a:cubicBezTo>
                  <a:cubicBezTo>
                    <a:pt x="847881" y="6070823"/>
                    <a:pt x="831565" y="6043725"/>
                    <a:pt x="814823" y="6016911"/>
                  </a:cubicBezTo>
                  <a:lnTo>
                    <a:pt x="766729" y="5938453"/>
                  </a:lnTo>
                  <a:cubicBezTo>
                    <a:pt x="735941" y="5887947"/>
                    <a:pt x="703878" y="5837581"/>
                    <a:pt x="671672" y="5786648"/>
                  </a:cubicBezTo>
                  <a:lnTo>
                    <a:pt x="474608" y="5474664"/>
                  </a:lnTo>
                  <a:cubicBezTo>
                    <a:pt x="408778" y="5368968"/>
                    <a:pt x="343516" y="5260008"/>
                    <a:pt x="282652" y="5146508"/>
                  </a:cubicBezTo>
                  <a:cubicBezTo>
                    <a:pt x="252290" y="5089759"/>
                    <a:pt x="223065" y="5032015"/>
                    <a:pt x="196108" y="4972712"/>
                  </a:cubicBezTo>
                  <a:cubicBezTo>
                    <a:pt x="169152" y="4913408"/>
                    <a:pt x="144607" y="4853111"/>
                    <a:pt x="122474" y="4791821"/>
                  </a:cubicBezTo>
                  <a:cubicBezTo>
                    <a:pt x="100342" y="4730532"/>
                    <a:pt x="81757" y="4666830"/>
                    <a:pt x="65724" y="4603129"/>
                  </a:cubicBezTo>
                  <a:cubicBezTo>
                    <a:pt x="58205" y="4571064"/>
                    <a:pt x="50828" y="4539143"/>
                    <a:pt x="44727" y="4506937"/>
                  </a:cubicBezTo>
                  <a:lnTo>
                    <a:pt x="35505" y="4458699"/>
                  </a:lnTo>
                  <a:lnTo>
                    <a:pt x="27845" y="4410320"/>
                  </a:lnTo>
                  <a:cubicBezTo>
                    <a:pt x="8635" y="4281881"/>
                    <a:pt x="-661" y="4152150"/>
                    <a:pt x="37" y="4022292"/>
                  </a:cubicBezTo>
                  <a:cubicBezTo>
                    <a:pt x="712" y="3768592"/>
                    <a:pt x="27094" y="3515615"/>
                    <a:pt x="78777" y="3267236"/>
                  </a:cubicBezTo>
                  <a:cubicBezTo>
                    <a:pt x="130048" y="3017876"/>
                    <a:pt x="209439" y="2775142"/>
                    <a:pt x="315424" y="2543673"/>
                  </a:cubicBezTo>
                  <a:cubicBezTo>
                    <a:pt x="528236" y="2081161"/>
                    <a:pt x="838234" y="1667312"/>
                    <a:pt x="1202710" y="1314895"/>
                  </a:cubicBezTo>
                  <a:cubicBezTo>
                    <a:pt x="1385514" y="1138814"/>
                    <a:pt x="1582282" y="977831"/>
                    <a:pt x="1791065" y="833514"/>
                  </a:cubicBezTo>
                  <a:cubicBezTo>
                    <a:pt x="2420037" y="395614"/>
                    <a:pt x="3147288" y="119557"/>
                    <a:pt x="3908404" y="29794"/>
                  </a:cubicBezTo>
                  <a:cubicBezTo>
                    <a:pt x="4098509" y="7429"/>
                    <a:pt x="4289811" y="-2355"/>
                    <a:pt x="4481066" y="478"/>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C72F6EE6-EDE9-45A5-8F6D-02B9B7CB2C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1"/>
              <a:ext cx="6165116" cy="6858001"/>
            </a:xfrm>
            <a:custGeom>
              <a:avLst/>
              <a:gdLst>
                <a:gd name="connsiteX0" fmla="*/ 6264586 w 6264586"/>
                <a:gd name="connsiteY0" fmla="*/ 6646464 h 6858001"/>
                <a:gd name="connsiteX1" fmla="*/ 6264586 w 6264586"/>
                <a:gd name="connsiteY1" fmla="*/ 6858001 h 6858001"/>
                <a:gd name="connsiteX2" fmla="*/ 5997170 w 6264586"/>
                <a:gd name="connsiteY2" fmla="*/ 6858001 h 6858001"/>
                <a:gd name="connsiteX3" fmla="*/ 6121512 w 6264586"/>
                <a:gd name="connsiteY3" fmla="*/ 6761029 h 6858001"/>
                <a:gd name="connsiteX4" fmla="*/ 2693206 w 6264586"/>
                <a:gd name="connsiteY4" fmla="*/ 0 h 6858001"/>
                <a:gd name="connsiteX5" fmla="*/ 5872285 w 6264586"/>
                <a:gd name="connsiteY5" fmla="*/ 0 h 6858001"/>
                <a:gd name="connsiteX6" fmla="*/ 6024875 w 6264586"/>
                <a:gd name="connsiteY6" fmla="*/ 68385 h 6858001"/>
                <a:gd name="connsiteX7" fmla="*/ 6206432 w 6264586"/>
                <a:gd name="connsiteY7" fmla="*/ 162336 h 6858001"/>
                <a:gd name="connsiteX8" fmla="*/ 6264586 w 6264586"/>
                <a:gd name="connsiteY8" fmla="*/ 196704 h 6858001"/>
                <a:gd name="connsiteX9" fmla="*/ 6264586 w 6264586"/>
                <a:gd name="connsiteY9" fmla="*/ 537242 h 6858001"/>
                <a:gd name="connsiteX10" fmla="*/ 6230189 w 6264586"/>
                <a:gd name="connsiteY10" fmla="*/ 517260 h 6858001"/>
                <a:gd name="connsiteX11" fmla="*/ 5540536 w 6264586"/>
                <a:gd name="connsiteY11" fmla="*/ 249543 h 6858001"/>
                <a:gd name="connsiteX12" fmla="*/ 5178896 w 6264586"/>
                <a:gd name="connsiteY12" fmla="*/ 178606 h 6858001"/>
                <a:gd name="connsiteX13" fmla="*/ 4814279 w 6264586"/>
                <a:gd name="connsiteY13" fmla="*/ 146683 h 6858001"/>
                <a:gd name="connsiteX14" fmla="*/ 4655095 w 6264586"/>
                <a:gd name="connsiteY14" fmla="*/ 143421 h 6858001"/>
                <a:gd name="connsiteX15" fmla="*/ 4081069 w 6264586"/>
                <a:gd name="connsiteY15" fmla="*/ 185983 h 6858001"/>
                <a:gd name="connsiteX16" fmla="*/ 3720566 w 6264586"/>
                <a:gd name="connsiteY16" fmla="*/ 256921 h 6858001"/>
                <a:gd name="connsiteX17" fmla="*/ 3365879 w 6264586"/>
                <a:gd name="connsiteY17" fmla="*/ 357651 h 6858001"/>
                <a:gd name="connsiteX18" fmla="*/ 3020555 w 6264586"/>
                <a:gd name="connsiteY18" fmla="*/ 486190 h 6858001"/>
                <a:gd name="connsiteX19" fmla="*/ 2685163 w 6264586"/>
                <a:gd name="connsiteY19" fmla="*/ 641542 h 6858001"/>
                <a:gd name="connsiteX20" fmla="*/ 2047720 w 6264586"/>
                <a:gd name="connsiteY20" fmla="*/ 1025030 h 6858001"/>
                <a:gd name="connsiteX21" fmla="*/ 1897333 w 6264586"/>
                <a:gd name="connsiteY21" fmla="*/ 1134983 h 6858001"/>
                <a:gd name="connsiteX22" fmla="*/ 1835758 w 6264586"/>
                <a:gd name="connsiteY22" fmla="*/ 1182227 h 6858001"/>
                <a:gd name="connsiteX23" fmla="*/ 1823273 w 6264586"/>
                <a:gd name="connsiteY23" fmla="*/ 1192016 h 6858001"/>
                <a:gd name="connsiteX24" fmla="*/ 1750918 w 6264586"/>
                <a:gd name="connsiteY24" fmla="*/ 1249760 h 6858001"/>
                <a:gd name="connsiteX25" fmla="*/ 1469297 w 6264586"/>
                <a:gd name="connsiteY25" fmla="*/ 1496906 h 6858001"/>
                <a:gd name="connsiteX26" fmla="*/ 967769 w 6264586"/>
                <a:gd name="connsiteY26" fmla="*/ 2056602 h 6858001"/>
                <a:gd name="connsiteX27" fmla="*/ 754105 w 6264586"/>
                <a:gd name="connsiteY27" fmla="*/ 2368727 h 6858001"/>
                <a:gd name="connsiteX28" fmla="*/ 572364 w 6264586"/>
                <a:gd name="connsiteY28" fmla="*/ 2701140 h 6858001"/>
                <a:gd name="connsiteX29" fmla="*/ 532497 w 6264586"/>
                <a:gd name="connsiteY29" fmla="*/ 2786265 h 6858001"/>
                <a:gd name="connsiteX30" fmla="*/ 512918 w 6264586"/>
                <a:gd name="connsiteY30" fmla="*/ 2828827 h 6858001"/>
                <a:gd name="connsiteX31" fmla="*/ 494475 w 6264586"/>
                <a:gd name="connsiteY31" fmla="*/ 2872240 h 6858001"/>
                <a:gd name="connsiteX32" fmla="*/ 491637 w 6264586"/>
                <a:gd name="connsiteY32" fmla="*/ 2878908 h 6858001"/>
                <a:gd name="connsiteX33" fmla="*/ 459290 w 6264586"/>
                <a:gd name="connsiteY33" fmla="*/ 2959635 h 6858001"/>
                <a:gd name="connsiteX34" fmla="*/ 446805 w 6264586"/>
                <a:gd name="connsiteY34" fmla="*/ 2992408 h 6858001"/>
                <a:gd name="connsiteX35" fmla="*/ 426090 w 6264586"/>
                <a:gd name="connsiteY35" fmla="*/ 3049158 h 6858001"/>
                <a:gd name="connsiteX36" fmla="*/ 426090 w 6264586"/>
                <a:gd name="connsiteY36" fmla="*/ 3049867 h 6858001"/>
                <a:gd name="connsiteX37" fmla="*/ 318124 w 6264586"/>
                <a:gd name="connsiteY37" fmla="*/ 3414202 h 6858001"/>
                <a:gd name="connsiteX38" fmla="*/ 230729 w 6264586"/>
                <a:gd name="connsiteY38" fmla="*/ 4169260 h 6858001"/>
                <a:gd name="connsiteX39" fmla="*/ 268893 w 6264586"/>
                <a:gd name="connsiteY39" fmla="*/ 4544236 h 6858001"/>
                <a:gd name="connsiteX40" fmla="*/ 379840 w 6264586"/>
                <a:gd name="connsiteY40" fmla="*/ 4900056 h 6858001"/>
                <a:gd name="connsiteX41" fmla="*/ 406512 w 6264586"/>
                <a:gd name="connsiteY41" fmla="*/ 4960211 h 6858001"/>
                <a:gd name="connsiteX42" fmla="*/ 417862 w 6264586"/>
                <a:gd name="connsiteY42" fmla="*/ 4984613 h 6858001"/>
                <a:gd name="connsiteX43" fmla="*/ 428077 w 6264586"/>
                <a:gd name="connsiteY43" fmla="*/ 5005043 h 6858001"/>
                <a:gd name="connsiteX44" fmla="*/ 460140 w 6264586"/>
                <a:gd name="connsiteY44" fmla="*/ 5067327 h 6858001"/>
                <a:gd name="connsiteX45" fmla="*/ 555197 w 6264586"/>
                <a:gd name="connsiteY45" fmla="*/ 5229773 h 6858001"/>
                <a:gd name="connsiteX46" fmla="*/ 660611 w 6264586"/>
                <a:gd name="connsiteY46" fmla="*/ 5387396 h 6858001"/>
                <a:gd name="connsiteX47" fmla="*/ 774110 w 6264586"/>
                <a:gd name="connsiteY47" fmla="*/ 5542182 h 6858001"/>
                <a:gd name="connsiteX48" fmla="*/ 917829 w 6264586"/>
                <a:gd name="connsiteY48" fmla="*/ 5727896 h 6858001"/>
                <a:gd name="connsiteX49" fmla="*/ 1012885 w 6264586"/>
                <a:gd name="connsiteY49" fmla="*/ 5849767 h 6858001"/>
                <a:gd name="connsiteX50" fmla="*/ 1133053 w 6264586"/>
                <a:gd name="connsiteY50" fmla="*/ 6006822 h 6858001"/>
                <a:gd name="connsiteX51" fmla="*/ 1194343 w 6264586"/>
                <a:gd name="connsiteY51" fmla="*/ 6090245 h 6858001"/>
                <a:gd name="connsiteX52" fmla="*/ 1249390 w 6264586"/>
                <a:gd name="connsiteY52" fmla="*/ 6165155 h 6858001"/>
                <a:gd name="connsiteX53" fmla="*/ 1345724 w 6264586"/>
                <a:gd name="connsiteY53" fmla="*/ 6292132 h 6858001"/>
                <a:gd name="connsiteX54" fmla="*/ 1364310 w 6264586"/>
                <a:gd name="connsiteY54" fmla="*/ 6316251 h 6858001"/>
                <a:gd name="connsiteX55" fmla="*/ 1373673 w 6264586"/>
                <a:gd name="connsiteY55" fmla="*/ 6327885 h 6858001"/>
                <a:gd name="connsiteX56" fmla="*/ 1484619 w 6264586"/>
                <a:gd name="connsiteY56" fmla="*/ 6462240 h 6858001"/>
                <a:gd name="connsiteX57" fmla="*/ 1739000 w 6264586"/>
                <a:gd name="connsiteY57" fmla="*/ 6737335 h 6858001"/>
                <a:gd name="connsiteX58" fmla="*/ 1866801 w 6264586"/>
                <a:gd name="connsiteY58" fmla="*/ 6858001 h 6858001"/>
                <a:gd name="connsiteX59" fmla="*/ 1144149 w 6264586"/>
                <a:gd name="connsiteY59" fmla="*/ 6858001 h 6858001"/>
                <a:gd name="connsiteX60" fmla="*/ 1058349 w 6264586"/>
                <a:gd name="connsiteY60" fmla="*/ 6766452 h 6858001"/>
                <a:gd name="connsiteX61" fmla="*/ 580309 w 6264586"/>
                <a:gd name="connsiteY61" fmla="*/ 6105000 h 6858001"/>
                <a:gd name="connsiteX62" fmla="*/ 1 w 6264586"/>
                <a:gd name="connsiteY62" fmla="*/ 3960094 h 6858001"/>
                <a:gd name="connsiteX63" fmla="*/ 2599292 w 6264586"/>
                <a:gd name="connsiteY63" fmla="*/ 3705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6264586" h="6858001">
                  <a:moveTo>
                    <a:pt x="6264586" y="6646464"/>
                  </a:moveTo>
                  <a:lnTo>
                    <a:pt x="6264586" y="6858001"/>
                  </a:lnTo>
                  <a:lnTo>
                    <a:pt x="5997170" y="6858001"/>
                  </a:lnTo>
                  <a:lnTo>
                    <a:pt x="6121512" y="6761029"/>
                  </a:lnTo>
                  <a:close/>
                  <a:moveTo>
                    <a:pt x="2693206" y="0"/>
                  </a:moveTo>
                  <a:lnTo>
                    <a:pt x="5872285" y="0"/>
                  </a:lnTo>
                  <a:lnTo>
                    <a:pt x="6024875" y="68385"/>
                  </a:lnTo>
                  <a:cubicBezTo>
                    <a:pt x="6086250" y="97989"/>
                    <a:pt x="6146793" y="129318"/>
                    <a:pt x="6206432" y="162336"/>
                  </a:cubicBezTo>
                  <a:lnTo>
                    <a:pt x="6264586" y="196704"/>
                  </a:lnTo>
                  <a:lnTo>
                    <a:pt x="6264586" y="537242"/>
                  </a:lnTo>
                  <a:lnTo>
                    <a:pt x="6230189" y="517260"/>
                  </a:lnTo>
                  <a:cubicBezTo>
                    <a:pt x="6012226" y="399931"/>
                    <a:pt x="5780573" y="310008"/>
                    <a:pt x="5540536" y="249543"/>
                  </a:cubicBezTo>
                  <a:cubicBezTo>
                    <a:pt x="5421375" y="219324"/>
                    <a:pt x="5300641" y="195644"/>
                    <a:pt x="5178896" y="178606"/>
                  </a:cubicBezTo>
                  <a:cubicBezTo>
                    <a:pt x="5057977" y="161840"/>
                    <a:pt x="4936276" y="151186"/>
                    <a:pt x="4814279" y="146683"/>
                  </a:cubicBezTo>
                  <a:cubicBezTo>
                    <a:pt x="4761501" y="144556"/>
                    <a:pt x="4708015" y="143421"/>
                    <a:pt x="4655095" y="143421"/>
                  </a:cubicBezTo>
                  <a:cubicBezTo>
                    <a:pt x="4462968" y="143573"/>
                    <a:pt x="4271111" y="157799"/>
                    <a:pt x="4081069" y="185983"/>
                  </a:cubicBezTo>
                  <a:cubicBezTo>
                    <a:pt x="3956361" y="205703"/>
                    <a:pt x="3835058" y="229396"/>
                    <a:pt x="3720566" y="256921"/>
                  </a:cubicBezTo>
                  <a:cubicBezTo>
                    <a:pt x="3596708" y="286714"/>
                    <a:pt x="3477677" y="320905"/>
                    <a:pt x="3365879" y="357651"/>
                  </a:cubicBezTo>
                  <a:cubicBezTo>
                    <a:pt x="3249257" y="395958"/>
                    <a:pt x="3133487" y="438945"/>
                    <a:pt x="3020555" y="486190"/>
                  </a:cubicBezTo>
                  <a:cubicBezTo>
                    <a:pt x="2907623" y="533434"/>
                    <a:pt x="2794832" y="585786"/>
                    <a:pt x="2685163" y="641542"/>
                  </a:cubicBezTo>
                  <a:cubicBezTo>
                    <a:pt x="2463995" y="754348"/>
                    <a:pt x="2250998" y="882488"/>
                    <a:pt x="2047720" y="1025030"/>
                  </a:cubicBezTo>
                  <a:cubicBezTo>
                    <a:pt x="2006151" y="1054399"/>
                    <a:pt x="1951528" y="1093415"/>
                    <a:pt x="1897333" y="1134983"/>
                  </a:cubicBezTo>
                  <a:cubicBezTo>
                    <a:pt x="1876761" y="1150164"/>
                    <a:pt x="1855905" y="1166479"/>
                    <a:pt x="1835758" y="1182227"/>
                  </a:cubicBezTo>
                  <a:lnTo>
                    <a:pt x="1823273" y="1192016"/>
                  </a:lnTo>
                  <a:cubicBezTo>
                    <a:pt x="1797027" y="1211879"/>
                    <a:pt x="1772057" y="1232309"/>
                    <a:pt x="1750918" y="1249760"/>
                  </a:cubicBezTo>
                  <a:cubicBezTo>
                    <a:pt x="1645931" y="1335737"/>
                    <a:pt x="1554422" y="1416605"/>
                    <a:pt x="1469297" y="1496906"/>
                  </a:cubicBezTo>
                  <a:cubicBezTo>
                    <a:pt x="1286595" y="1668957"/>
                    <a:pt x="1118818" y="1856190"/>
                    <a:pt x="967769" y="2056602"/>
                  </a:cubicBezTo>
                  <a:cubicBezTo>
                    <a:pt x="890731" y="2159603"/>
                    <a:pt x="818800" y="2264590"/>
                    <a:pt x="754105" y="2368727"/>
                  </a:cubicBezTo>
                  <a:cubicBezTo>
                    <a:pt x="681749" y="2488328"/>
                    <a:pt x="622304" y="2596720"/>
                    <a:pt x="572364" y="2701140"/>
                  </a:cubicBezTo>
                  <a:cubicBezTo>
                    <a:pt x="557609" y="2730507"/>
                    <a:pt x="543989" y="2760443"/>
                    <a:pt x="532497" y="2786265"/>
                  </a:cubicBezTo>
                  <a:lnTo>
                    <a:pt x="512918" y="2828827"/>
                  </a:lnTo>
                  <a:lnTo>
                    <a:pt x="494475" y="2872240"/>
                  </a:lnTo>
                  <a:lnTo>
                    <a:pt x="491637" y="2878908"/>
                  </a:lnTo>
                  <a:cubicBezTo>
                    <a:pt x="480146" y="2906575"/>
                    <a:pt x="469220" y="2932821"/>
                    <a:pt x="459290" y="2959635"/>
                  </a:cubicBezTo>
                  <a:cubicBezTo>
                    <a:pt x="455176" y="2970559"/>
                    <a:pt x="451060" y="2981484"/>
                    <a:pt x="446805" y="2992408"/>
                  </a:cubicBezTo>
                  <a:cubicBezTo>
                    <a:pt x="439427" y="3012412"/>
                    <a:pt x="432333" y="3030572"/>
                    <a:pt x="426090" y="3049158"/>
                  </a:cubicBezTo>
                  <a:lnTo>
                    <a:pt x="426090" y="3049867"/>
                  </a:lnTo>
                  <a:cubicBezTo>
                    <a:pt x="383010" y="3169099"/>
                    <a:pt x="346959" y="3290756"/>
                    <a:pt x="318124" y="3414202"/>
                  </a:cubicBezTo>
                  <a:cubicBezTo>
                    <a:pt x="260107" y="3661703"/>
                    <a:pt x="230780" y="3915049"/>
                    <a:pt x="230729" y="4169260"/>
                  </a:cubicBezTo>
                  <a:cubicBezTo>
                    <a:pt x="231621" y="4295173"/>
                    <a:pt x="244398" y="4420719"/>
                    <a:pt x="268893" y="4544236"/>
                  </a:cubicBezTo>
                  <a:cubicBezTo>
                    <a:pt x="293708" y="4666304"/>
                    <a:pt x="330882" y="4785521"/>
                    <a:pt x="379840" y="4900056"/>
                  </a:cubicBezTo>
                  <a:cubicBezTo>
                    <a:pt x="387926" y="4919919"/>
                    <a:pt x="397006" y="4939498"/>
                    <a:pt x="406512" y="4960211"/>
                  </a:cubicBezTo>
                  <a:cubicBezTo>
                    <a:pt x="410343" y="4968299"/>
                    <a:pt x="414173" y="4976385"/>
                    <a:pt x="417862" y="4984613"/>
                  </a:cubicBezTo>
                  <a:lnTo>
                    <a:pt x="428077" y="5005043"/>
                  </a:lnTo>
                  <a:cubicBezTo>
                    <a:pt x="438860" y="5026751"/>
                    <a:pt x="449075" y="5047181"/>
                    <a:pt x="460140" y="5067327"/>
                  </a:cubicBezTo>
                  <a:cubicBezTo>
                    <a:pt x="485536" y="5116273"/>
                    <a:pt x="514763" y="5165789"/>
                    <a:pt x="555197" y="5229773"/>
                  </a:cubicBezTo>
                  <a:cubicBezTo>
                    <a:pt x="586836" y="5280282"/>
                    <a:pt x="620318" y="5329511"/>
                    <a:pt x="660611" y="5387396"/>
                  </a:cubicBezTo>
                  <a:cubicBezTo>
                    <a:pt x="698065" y="5440741"/>
                    <a:pt x="737223" y="5493094"/>
                    <a:pt x="774110" y="5542182"/>
                  </a:cubicBezTo>
                  <a:cubicBezTo>
                    <a:pt x="821070" y="5604324"/>
                    <a:pt x="870301" y="5667173"/>
                    <a:pt x="917829" y="5727896"/>
                  </a:cubicBezTo>
                  <a:cubicBezTo>
                    <a:pt x="949042" y="5767762"/>
                    <a:pt x="979828" y="5807063"/>
                    <a:pt x="1012885" y="5849767"/>
                  </a:cubicBezTo>
                  <a:cubicBezTo>
                    <a:pt x="1045942" y="5892471"/>
                    <a:pt x="1089497" y="5948796"/>
                    <a:pt x="1133053" y="6006822"/>
                  </a:cubicBezTo>
                  <a:cubicBezTo>
                    <a:pt x="1153624" y="6034345"/>
                    <a:pt x="1175332" y="6063998"/>
                    <a:pt x="1194343" y="6090245"/>
                  </a:cubicBezTo>
                  <a:cubicBezTo>
                    <a:pt x="1213355" y="6116491"/>
                    <a:pt x="1231372" y="6141178"/>
                    <a:pt x="1249390" y="6165155"/>
                  </a:cubicBezTo>
                  <a:cubicBezTo>
                    <a:pt x="1280461" y="6208000"/>
                    <a:pt x="1313659" y="6250847"/>
                    <a:pt x="1345724" y="6292132"/>
                  </a:cubicBezTo>
                  <a:lnTo>
                    <a:pt x="1364310" y="6316251"/>
                  </a:lnTo>
                  <a:lnTo>
                    <a:pt x="1373673" y="6327885"/>
                  </a:lnTo>
                  <a:cubicBezTo>
                    <a:pt x="1409566" y="6372433"/>
                    <a:pt x="1446738" y="6418542"/>
                    <a:pt x="1484619" y="6462240"/>
                  </a:cubicBezTo>
                  <a:cubicBezTo>
                    <a:pt x="1567899" y="6559850"/>
                    <a:pt x="1653876" y="6652211"/>
                    <a:pt x="1739000" y="6737335"/>
                  </a:cubicBezTo>
                  <a:lnTo>
                    <a:pt x="1866801" y="6858001"/>
                  </a:lnTo>
                  <a:lnTo>
                    <a:pt x="1144149" y="6858001"/>
                  </a:lnTo>
                  <a:lnTo>
                    <a:pt x="1058349" y="6766452"/>
                  </a:lnTo>
                  <a:cubicBezTo>
                    <a:pt x="878978" y="6562465"/>
                    <a:pt x="718756" y="6341104"/>
                    <a:pt x="580309" y="6105000"/>
                  </a:cubicBezTo>
                  <a:cubicBezTo>
                    <a:pt x="200401" y="5454007"/>
                    <a:pt x="146" y="4713831"/>
                    <a:pt x="1" y="3960094"/>
                  </a:cubicBezTo>
                  <a:cubicBezTo>
                    <a:pt x="-335" y="2196754"/>
                    <a:pt x="1071479" y="683605"/>
                    <a:pt x="2599292" y="3705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C093DC50-3BD7-46B1-A300-CD207E152F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5977"/>
              <a:ext cx="6238675" cy="6858001"/>
            </a:xfrm>
            <a:custGeom>
              <a:avLst/>
              <a:gdLst>
                <a:gd name="connsiteX0" fmla="*/ 6264586 w 6264586"/>
                <a:gd name="connsiteY0" fmla="*/ 6646464 h 6858001"/>
                <a:gd name="connsiteX1" fmla="*/ 6264586 w 6264586"/>
                <a:gd name="connsiteY1" fmla="*/ 6858001 h 6858001"/>
                <a:gd name="connsiteX2" fmla="*/ 5997170 w 6264586"/>
                <a:gd name="connsiteY2" fmla="*/ 6858001 h 6858001"/>
                <a:gd name="connsiteX3" fmla="*/ 6121512 w 6264586"/>
                <a:gd name="connsiteY3" fmla="*/ 6761029 h 6858001"/>
                <a:gd name="connsiteX4" fmla="*/ 2693206 w 6264586"/>
                <a:gd name="connsiteY4" fmla="*/ 0 h 6858001"/>
                <a:gd name="connsiteX5" fmla="*/ 5872285 w 6264586"/>
                <a:gd name="connsiteY5" fmla="*/ 0 h 6858001"/>
                <a:gd name="connsiteX6" fmla="*/ 6024875 w 6264586"/>
                <a:gd name="connsiteY6" fmla="*/ 68385 h 6858001"/>
                <a:gd name="connsiteX7" fmla="*/ 6206432 w 6264586"/>
                <a:gd name="connsiteY7" fmla="*/ 162336 h 6858001"/>
                <a:gd name="connsiteX8" fmla="*/ 6264586 w 6264586"/>
                <a:gd name="connsiteY8" fmla="*/ 196704 h 6858001"/>
                <a:gd name="connsiteX9" fmla="*/ 6264586 w 6264586"/>
                <a:gd name="connsiteY9" fmla="*/ 537242 h 6858001"/>
                <a:gd name="connsiteX10" fmla="*/ 6230189 w 6264586"/>
                <a:gd name="connsiteY10" fmla="*/ 517260 h 6858001"/>
                <a:gd name="connsiteX11" fmla="*/ 5540536 w 6264586"/>
                <a:gd name="connsiteY11" fmla="*/ 249543 h 6858001"/>
                <a:gd name="connsiteX12" fmla="*/ 5178896 w 6264586"/>
                <a:gd name="connsiteY12" fmla="*/ 178606 h 6858001"/>
                <a:gd name="connsiteX13" fmla="*/ 4814279 w 6264586"/>
                <a:gd name="connsiteY13" fmla="*/ 146683 h 6858001"/>
                <a:gd name="connsiteX14" fmla="*/ 4655095 w 6264586"/>
                <a:gd name="connsiteY14" fmla="*/ 143421 h 6858001"/>
                <a:gd name="connsiteX15" fmla="*/ 4081069 w 6264586"/>
                <a:gd name="connsiteY15" fmla="*/ 185983 h 6858001"/>
                <a:gd name="connsiteX16" fmla="*/ 3720566 w 6264586"/>
                <a:gd name="connsiteY16" fmla="*/ 256921 h 6858001"/>
                <a:gd name="connsiteX17" fmla="*/ 3365879 w 6264586"/>
                <a:gd name="connsiteY17" fmla="*/ 357651 h 6858001"/>
                <a:gd name="connsiteX18" fmla="*/ 3020555 w 6264586"/>
                <a:gd name="connsiteY18" fmla="*/ 486190 h 6858001"/>
                <a:gd name="connsiteX19" fmla="*/ 2685163 w 6264586"/>
                <a:gd name="connsiteY19" fmla="*/ 641542 h 6858001"/>
                <a:gd name="connsiteX20" fmla="*/ 2047720 w 6264586"/>
                <a:gd name="connsiteY20" fmla="*/ 1025030 h 6858001"/>
                <a:gd name="connsiteX21" fmla="*/ 1897333 w 6264586"/>
                <a:gd name="connsiteY21" fmla="*/ 1134983 h 6858001"/>
                <a:gd name="connsiteX22" fmla="*/ 1835758 w 6264586"/>
                <a:gd name="connsiteY22" fmla="*/ 1182227 h 6858001"/>
                <a:gd name="connsiteX23" fmla="*/ 1823273 w 6264586"/>
                <a:gd name="connsiteY23" fmla="*/ 1192016 h 6858001"/>
                <a:gd name="connsiteX24" fmla="*/ 1750918 w 6264586"/>
                <a:gd name="connsiteY24" fmla="*/ 1249760 h 6858001"/>
                <a:gd name="connsiteX25" fmla="*/ 1469297 w 6264586"/>
                <a:gd name="connsiteY25" fmla="*/ 1496906 h 6858001"/>
                <a:gd name="connsiteX26" fmla="*/ 967769 w 6264586"/>
                <a:gd name="connsiteY26" fmla="*/ 2056602 h 6858001"/>
                <a:gd name="connsiteX27" fmla="*/ 754105 w 6264586"/>
                <a:gd name="connsiteY27" fmla="*/ 2368727 h 6858001"/>
                <a:gd name="connsiteX28" fmla="*/ 572364 w 6264586"/>
                <a:gd name="connsiteY28" fmla="*/ 2701140 h 6858001"/>
                <a:gd name="connsiteX29" fmla="*/ 532497 w 6264586"/>
                <a:gd name="connsiteY29" fmla="*/ 2786265 h 6858001"/>
                <a:gd name="connsiteX30" fmla="*/ 512918 w 6264586"/>
                <a:gd name="connsiteY30" fmla="*/ 2828827 h 6858001"/>
                <a:gd name="connsiteX31" fmla="*/ 494475 w 6264586"/>
                <a:gd name="connsiteY31" fmla="*/ 2872240 h 6858001"/>
                <a:gd name="connsiteX32" fmla="*/ 491637 w 6264586"/>
                <a:gd name="connsiteY32" fmla="*/ 2878908 h 6858001"/>
                <a:gd name="connsiteX33" fmla="*/ 459290 w 6264586"/>
                <a:gd name="connsiteY33" fmla="*/ 2959635 h 6858001"/>
                <a:gd name="connsiteX34" fmla="*/ 446805 w 6264586"/>
                <a:gd name="connsiteY34" fmla="*/ 2992408 h 6858001"/>
                <a:gd name="connsiteX35" fmla="*/ 426090 w 6264586"/>
                <a:gd name="connsiteY35" fmla="*/ 3049158 h 6858001"/>
                <a:gd name="connsiteX36" fmla="*/ 426090 w 6264586"/>
                <a:gd name="connsiteY36" fmla="*/ 3049867 h 6858001"/>
                <a:gd name="connsiteX37" fmla="*/ 318124 w 6264586"/>
                <a:gd name="connsiteY37" fmla="*/ 3414202 h 6858001"/>
                <a:gd name="connsiteX38" fmla="*/ 230729 w 6264586"/>
                <a:gd name="connsiteY38" fmla="*/ 4169260 h 6858001"/>
                <a:gd name="connsiteX39" fmla="*/ 268893 w 6264586"/>
                <a:gd name="connsiteY39" fmla="*/ 4544236 h 6858001"/>
                <a:gd name="connsiteX40" fmla="*/ 379840 w 6264586"/>
                <a:gd name="connsiteY40" fmla="*/ 4900056 h 6858001"/>
                <a:gd name="connsiteX41" fmla="*/ 406512 w 6264586"/>
                <a:gd name="connsiteY41" fmla="*/ 4960211 h 6858001"/>
                <a:gd name="connsiteX42" fmla="*/ 417862 w 6264586"/>
                <a:gd name="connsiteY42" fmla="*/ 4984613 h 6858001"/>
                <a:gd name="connsiteX43" fmla="*/ 428077 w 6264586"/>
                <a:gd name="connsiteY43" fmla="*/ 5005043 h 6858001"/>
                <a:gd name="connsiteX44" fmla="*/ 460140 w 6264586"/>
                <a:gd name="connsiteY44" fmla="*/ 5067327 h 6858001"/>
                <a:gd name="connsiteX45" fmla="*/ 555197 w 6264586"/>
                <a:gd name="connsiteY45" fmla="*/ 5229773 h 6858001"/>
                <a:gd name="connsiteX46" fmla="*/ 660611 w 6264586"/>
                <a:gd name="connsiteY46" fmla="*/ 5387396 h 6858001"/>
                <a:gd name="connsiteX47" fmla="*/ 774110 w 6264586"/>
                <a:gd name="connsiteY47" fmla="*/ 5542182 h 6858001"/>
                <a:gd name="connsiteX48" fmla="*/ 917829 w 6264586"/>
                <a:gd name="connsiteY48" fmla="*/ 5727896 h 6858001"/>
                <a:gd name="connsiteX49" fmla="*/ 1012885 w 6264586"/>
                <a:gd name="connsiteY49" fmla="*/ 5849767 h 6858001"/>
                <a:gd name="connsiteX50" fmla="*/ 1133053 w 6264586"/>
                <a:gd name="connsiteY50" fmla="*/ 6006822 h 6858001"/>
                <a:gd name="connsiteX51" fmla="*/ 1194343 w 6264586"/>
                <a:gd name="connsiteY51" fmla="*/ 6090245 h 6858001"/>
                <a:gd name="connsiteX52" fmla="*/ 1249390 w 6264586"/>
                <a:gd name="connsiteY52" fmla="*/ 6165155 h 6858001"/>
                <a:gd name="connsiteX53" fmla="*/ 1345724 w 6264586"/>
                <a:gd name="connsiteY53" fmla="*/ 6292132 h 6858001"/>
                <a:gd name="connsiteX54" fmla="*/ 1364310 w 6264586"/>
                <a:gd name="connsiteY54" fmla="*/ 6316251 h 6858001"/>
                <a:gd name="connsiteX55" fmla="*/ 1373673 w 6264586"/>
                <a:gd name="connsiteY55" fmla="*/ 6327885 h 6858001"/>
                <a:gd name="connsiteX56" fmla="*/ 1484619 w 6264586"/>
                <a:gd name="connsiteY56" fmla="*/ 6462240 h 6858001"/>
                <a:gd name="connsiteX57" fmla="*/ 1739000 w 6264586"/>
                <a:gd name="connsiteY57" fmla="*/ 6737335 h 6858001"/>
                <a:gd name="connsiteX58" fmla="*/ 1866801 w 6264586"/>
                <a:gd name="connsiteY58" fmla="*/ 6858001 h 6858001"/>
                <a:gd name="connsiteX59" fmla="*/ 1144149 w 6264586"/>
                <a:gd name="connsiteY59" fmla="*/ 6858001 h 6858001"/>
                <a:gd name="connsiteX60" fmla="*/ 1058349 w 6264586"/>
                <a:gd name="connsiteY60" fmla="*/ 6766452 h 6858001"/>
                <a:gd name="connsiteX61" fmla="*/ 580309 w 6264586"/>
                <a:gd name="connsiteY61" fmla="*/ 6105000 h 6858001"/>
                <a:gd name="connsiteX62" fmla="*/ 1 w 6264586"/>
                <a:gd name="connsiteY62" fmla="*/ 3960094 h 6858001"/>
                <a:gd name="connsiteX63" fmla="*/ 2599292 w 6264586"/>
                <a:gd name="connsiteY63" fmla="*/ 3705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6264586" h="6858001">
                  <a:moveTo>
                    <a:pt x="6264586" y="6646464"/>
                  </a:moveTo>
                  <a:lnTo>
                    <a:pt x="6264586" y="6858001"/>
                  </a:lnTo>
                  <a:lnTo>
                    <a:pt x="5997170" y="6858001"/>
                  </a:lnTo>
                  <a:lnTo>
                    <a:pt x="6121512" y="6761029"/>
                  </a:lnTo>
                  <a:close/>
                  <a:moveTo>
                    <a:pt x="2693206" y="0"/>
                  </a:moveTo>
                  <a:lnTo>
                    <a:pt x="5872285" y="0"/>
                  </a:lnTo>
                  <a:lnTo>
                    <a:pt x="6024875" y="68385"/>
                  </a:lnTo>
                  <a:cubicBezTo>
                    <a:pt x="6086250" y="97989"/>
                    <a:pt x="6146793" y="129318"/>
                    <a:pt x="6206432" y="162336"/>
                  </a:cubicBezTo>
                  <a:lnTo>
                    <a:pt x="6264586" y="196704"/>
                  </a:lnTo>
                  <a:lnTo>
                    <a:pt x="6264586" y="537242"/>
                  </a:lnTo>
                  <a:lnTo>
                    <a:pt x="6230189" y="517260"/>
                  </a:lnTo>
                  <a:cubicBezTo>
                    <a:pt x="6012226" y="399931"/>
                    <a:pt x="5780573" y="310008"/>
                    <a:pt x="5540536" y="249543"/>
                  </a:cubicBezTo>
                  <a:cubicBezTo>
                    <a:pt x="5421375" y="219324"/>
                    <a:pt x="5300641" y="195644"/>
                    <a:pt x="5178896" y="178606"/>
                  </a:cubicBezTo>
                  <a:cubicBezTo>
                    <a:pt x="5057977" y="161840"/>
                    <a:pt x="4936276" y="151186"/>
                    <a:pt x="4814279" y="146683"/>
                  </a:cubicBezTo>
                  <a:cubicBezTo>
                    <a:pt x="4761501" y="144556"/>
                    <a:pt x="4708015" y="143421"/>
                    <a:pt x="4655095" y="143421"/>
                  </a:cubicBezTo>
                  <a:cubicBezTo>
                    <a:pt x="4462968" y="143573"/>
                    <a:pt x="4271111" y="157799"/>
                    <a:pt x="4081069" y="185983"/>
                  </a:cubicBezTo>
                  <a:cubicBezTo>
                    <a:pt x="3956361" y="205703"/>
                    <a:pt x="3835058" y="229396"/>
                    <a:pt x="3720566" y="256921"/>
                  </a:cubicBezTo>
                  <a:cubicBezTo>
                    <a:pt x="3596708" y="286714"/>
                    <a:pt x="3477677" y="320905"/>
                    <a:pt x="3365879" y="357651"/>
                  </a:cubicBezTo>
                  <a:cubicBezTo>
                    <a:pt x="3249257" y="395958"/>
                    <a:pt x="3133487" y="438945"/>
                    <a:pt x="3020555" y="486190"/>
                  </a:cubicBezTo>
                  <a:cubicBezTo>
                    <a:pt x="2907623" y="533434"/>
                    <a:pt x="2794832" y="585786"/>
                    <a:pt x="2685163" y="641542"/>
                  </a:cubicBezTo>
                  <a:cubicBezTo>
                    <a:pt x="2463995" y="754348"/>
                    <a:pt x="2250998" y="882488"/>
                    <a:pt x="2047720" y="1025030"/>
                  </a:cubicBezTo>
                  <a:cubicBezTo>
                    <a:pt x="2006151" y="1054399"/>
                    <a:pt x="1951528" y="1093415"/>
                    <a:pt x="1897333" y="1134983"/>
                  </a:cubicBezTo>
                  <a:cubicBezTo>
                    <a:pt x="1876761" y="1150164"/>
                    <a:pt x="1855905" y="1166479"/>
                    <a:pt x="1835758" y="1182227"/>
                  </a:cubicBezTo>
                  <a:lnTo>
                    <a:pt x="1823273" y="1192016"/>
                  </a:lnTo>
                  <a:cubicBezTo>
                    <a:pt x="1797027" y="1211879"/>
                    <a:pt x="1772057" y="1232309"/>
                    <a:pt x="1750918" y="1249760"/>
                  </a:cubicBezTo>
                  <a:cubicBezTo>
                    <a:pt x="1645931" y="1335737"/>
                    <a:pt x="1554422" y="1416605"/>
                    <a:pt x="1469297" y="1496906"/>
                  </a:cubicBezTo>
                  <a:cubicBezTo>
                    <a:pt x="1286595" y="1668957"/>
                    <a:pt x="1118818" y="1856190"/>
                    <a:pt x="967769" y="2056602"/>
                  </a:cubicBezTo>
                  <a:cubicBezTo>
                    <a:pt x="890731" y="2159603"/>
                    <a:pt x="818800" y="2264590"/>
                    <a:pt x="754105" y="2368727"/>
                  </a:cubicBezTo>
                  <a:cubicBezTo>
                    <a:pt x="681749" y="2488328"/>
                    <a:pt x="622304" y="2596720"/>
                    <a:pt x="572364" y="2701140"/>
                  </a:cubicBezTo>
                  <a:cubicBezTo>
                    <a:pt x="557609" y="2730507"/>
                    <a:pt x="543989" y="2760443"/>
                    <a:pt x="532497" y="2786265"/>
                  </a:cubicBezTo>
                  <a:lnTo>
                    <a:pt x="512918" y="2828827"/>
                  </a:lnTo>
                  <a:lnTo>
                    <a:pt x="494475" y="2872240"/>
                  </a:lnTo>
                  <a:lnTo>
                    <a:pt x="491637" y="2878908"/>
                  </a:lnTo>
                  <a:cubicBezTo>
                    <a:pt x="480146" y="2906575"/>
                    <a:pt x="469220" y="2932821"/>
                    <a:pt x="459290" y="2959635"/>
                  </a:cubicBezTo>
                  <a:cubicBezTo>
                    <a:pt x="455176" y="2970559"/>
                    <a:pt x="451060" y="2981484"/>
                    <a:pt x="446805" y="2992408"/>
                  </a:cubicBezTo>
                  <a:cubicBezTo>
                    <a:pt x="439427" y="3012412"/>
                    <a:pt x="432333" y="3030572"/>
                    <a:pt x="426090" y="3049158"/>
                  </a:cubicBezTo>
                  <a:lnTo>
                    <a:pt x="426090" y="3049867"/>
                  </a:lnTo>
                  <a:cubicBezTo>
                    <a:pt x="383010" y="3169099"/>
                    <a:pt x="346959" y="3290756"/>
                    <a:pt x="318124" y="3414202"/>
                  </a:cubicBezTo>
                  <a:cubicBezTo>
                    <a:pt x="260107" y="3661703"/>
                    <a:pt x="230780" y="3915049"/>
                    <a:pt x="230729" y="4169260"/>
                  </a:cubicBezTo>
                  <a:cubicBezTo>
                    <a:pt x="231621" y="4295173"/>
                    <a:pt x="244398" y="4420719"/>
                    <a:pt x="268893" y="4544236"/>
                  </a:cubicBezTo>
                  <a:cubicBezTo>
                    <a:pt x="293708" y="4666304"/>
                    <a:pt x="330882" y="4785521"/>
                    <a:pt x="379840" y="4900056"/>
                  </a:cubicBezTo>
                  <a:cubicBezTo>
                    <a:pt x="387926" y="4919919"/>
                    <a:pt x="397006" y="4939498"/>
                    <a:pt x="406512" y="4960211"/>
                  </a:cubicBezTo>
                  <a:cubicBezTo>
                    <a:pt x="410343" y="4968299"/>
                    <a:pt x="414173" y="4976385"/>
                    <a:pt x="417862" y="4984613"/>
                  </a:cubicBezTo>
                  <a:lnTo>
                    <a:pt x="428077" y="5005043"/>
                  </a:lnTo>
                  <a:cubicBezTo>
                    <a:pt x="438860" y="5026751"/>
                    <a:pt x="449075" y="5047181"/>
                    <a:pt x="460140" y="5067327"/>
                  </a:cubicBezTo>
                  <a:cubicBezTo>
                    <a:pt x="485536" y="5116273"/>
                    <a:pt x="514763" y="5165789"/>
                    <a:pt x="555197" y="5229773"/>
                  </a:cubicBezTo>
                  <a:cubicBezTo>
                    <a:pt x="586836" y="5280282"/>
                    <a:pt x="620318" y="5329511"/>
                    <a:pt x="660611" y="5387396"/>
                  </a:cubicBezTo>
                  <a:cubicBezTo>
                    <a:pt x="698065" y="5440741"/>
                    <a:pt x="737223" y="5493094"/>
                    <a:pt x="774110" y="5542182"/>
                  </a:cubicBezTo>
                  <a:cubicBezTo>
                    <a:pt x="821070" y="5604324"/>
                    <a:pt x="870301" y="5667173"/>
                    <a:pt x="917829" y="5727896"/>
                  </a:cubicBezTo>
                  <a:cubicBezTo>
                    <a:pt x="949042" y="5767762"/>
                    <a:pt x="979828" y="5807063"/>
                    <a:pt x="1012885" y="5849767"/>
                  </a:cubicBezTo>
                  <a:cubicBezTo>
                    <a:pt x="1045942" y="5892471"/>
                    <a:pt x="1089497" y="5948796"/>
                    <a:pt x="1133053" y="6006822"/>
                  </a:cubicBezTo>
                  <a:cubicBezTo>
                    <a:pt x="1153624" y="6034345"/>
                    <a:pt x="1175332" y="6063998"/>
                    <a:pt x="1194343" y="6090245"/>
                  </a:cubicBezTo>
                  <a:cubicBezTo>
                    <a:pt x="1213355" y="6116491"/>
                    <a:pt x="1231372" y="6141178"/>
                    <a:pt x="1249390" y="6165155"/>
                  </a:cubicBezTo>
                  <a:cubicBezTo>
                    <a:pt x="1280461" y="6208000"/>
                    <a:pt x="1313659" y="6250847"/>
                    <a:pt x="1345724" y="6292132"/>
                  </a:cubicBezTo>
                  <a:lnTo>
                    <a:pt x="1364310" y="6316251"/>
                  </a:lnTo>
                  <a:lnTo>
                    <a:pt x="1373673" y="6327885"/>
                  </a:lnTo>
                  <a:cubicBezTo>
                    <a:pt x="1409566" y="6372433"/>
                    <a:pt x="1446738" y="6418542"/>
                    <a:pt x="1484619" y="6462240"/>
                  </a:cubicBezTo>
                  <a:cubicBezTo>
                    <a:pt x="1567899" y="6559850"/>
                    <a:pt x="1653876" y="6652211"/>
                    <a:pt x="1739000" y="6737335"/>
                  </a:cubicBezTo>
                  <a:lnTo>
                    <a:pt x="1866801" y="6858001"/>
                  </a:lnTo>
                  <a:lnTo>
                    <a:pt x="1144149" y="6858001"/>
                  </a:lnTo>
                  <a:lnTo>
                    <a:pt x="1058349" y="6766452"/>
                  </a:lnTo>
                  <a:cubicBezTo>
                    <a:pt x="878978" y="6562465"/>
                    <a:pt x="718756" y="6341104"/>
                    <a:pt x="580309" y="6105000"/>
                  </a:cubicBezTo>
                  <a:cubicBezTo>
                    <a:pt x="200401" y="5454007"/>
                    <a:pt x="146" y="4713831"/>
                    <a:pt x="1" y="3960094"/>
                  </a:cubicBezTo>
                  <a:cubicBezTo>
                    <a:pt x="-335" y="2196754"/>
                    <a:pt x="1071479" y="683605"/>
                    <a:pt x="2599292" y="3705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1239594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955A2079-FA98-4876-80F0-72364A7D2E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D48F4CC-887F-2E65-4AEB-46C99BC2D818}"/>
              </a:ext>
            </a:extLst>
          </p:cNvPr>
          <p:cNvSpPr>
            <a:spLocks noGrp="1"/>
          </p:cNvSpPr>
          <p:nvPr>
            <p:ph type="title"/>
          </p:nvPr>
        </p:nvSpPr>
        <p:spPr>
          <a:xfrm>
            <a:off x="838200" y="557188"/>
            <a:ext cx="10515600" cy="1133499"/>
          </a:xfrm>
        </p:spPr>
        <p:txBody>
          <a:bodyPr>
            <a:normAutofit/>
          </a:bodyPr>
          <a:lstStyle/>
          <a:p>
            <a:pPr algn="ctr"/>
            <a:r>
              <a:rPr lang="en-GB" sz="5200"/>
              <a:t>Up Next…</a:t>
            </a:r>
          </a:p>
        </p:txBody>
      </p:sp>
      <p:graphicFrame>
        <p:nvGraphicFramePr>
          <p:cNvPr id="13" name="Content Placeholder 2">
            <a:extLst>
              <a:ext uri="{FF2B5EF4-FFF2-40B4-BE49-F238E27FC236}">
                <a16:creationId xmlns:a16="http://schemas.microsoft.com/office/drawing/2014/main" id="{6108C48A-341D-8B05-78B2-2FA2F7926C1B}"/>
              </a:ext>
            </a:extLst>
          </p:cNvPr>
          <p:cNvGraphicFramePr>
            <a:graphicFrameLocks noGrp="1"/>
          </p:cNvGraphicFramePr>
          <p:nvPr>
            <p:ph idx="1"/>
            <p:extLst>
              <p:ext uri="{D42A27DB-BD31-4B8C-83A1-F6EECF244321}">
                <p14:modId xmlns:p14="http://schemas.microsoft.com/office/powerpoint/2010/main" val="179872634"/>
              </p:ext>
            </p:extLst>
          </p:nvPr>
        </p:nvGraphicFramePr>
        <p:xfrm>
          <a:off x="838200" y="1828800"/>
          <a:ext cx="10515600" cy="435254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4858925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775CD93-9DF2-48CB-9F57-1BCA9A46C7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4" y="448055"/>
            <a:ext cx="3414370" cy="3801257"/>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a:extLst>
              <a:ext uri="{FF2B5EF4-FFF2-40B4-BE49-F238E27FC236}">
                <a16:creationId xmlns:a16="http://schemas.microsoft.com/office/drawing/2014/main" id="{84BDE8A1-CF8E-50A0-53FD-2B909A9BDA06}"/>
              </a:ext>
            </a:extLst>
          </p:cNvPr>
          <p:cNvSpPr>
            <a:spLocks noGrp="1"/>
          </p:cNvSpPr>
          <p:nvPr>
            <p:ph type="title"/>
          </p:nvPr>
        </p:nvSpPr>
        <p:spPr>
          <a:xfrm>
            <a:off x="777240" y="731519"/>
            <a:ext cx="2845191" cy="3237579"/>
          </a:xfrm>
        </p:spPr>
        <p:txBody>
          <a:bodyPr>
            <a:normAutofit/>
          </a:bodyPr>
          <a:lstStyle/>
          <a:p>
            <a:r>
              <a:rPr lang="en-GB" sz="3800">
                <a:solidFill>
                  <a:srgbClr val="FFFFFF"/>
                </a:solidFill>
              </a:rPr>
              <a:t>Agenda</a:t>
            </a:r>
          </a:p>
        </p:txBody>
      </p:sp>
      <p:sp>
        <p:nvSpPr>
          <p:cNvPr id="10" name="Rectangle 9">
            <a:extLst>
              <a:ext uri="{FF2B5EF4-FFF2-40B4-BE49-F238E27FC236}">
                <a16:creationId xmlns:a16="http://schemas.microsoft.com/office/drawing/2014/main" id="{6166C6D1-23AC-49C4-BA07-238E4E9F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3" y="4419227"/>
            <a:ext cx="3414369" cy="1979852"/>
          </a:xfrm>
          <a:prstGeom prst="rect">
            <a:avLst/>
          </a:prstGeom>
          <a:solidFill>
            <a:schemeClr val="accent1">
              <a:alpha val="9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2" name="Rectangle 11">
            <a:extLst>
              <a:ext uri="{FF2B5EF4-FFF2-40B4-BE49-F238E27FC236}">
                <a16:creationId xmlns:a16="http://schemas.microsoft.com/office/drawing/2014/main" id="{1C091803-41C2-48E0-9228-5148460C74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4603" y="448055"/>
            <a:ext cx="7688475" cy="5952745"/>
          </a:xfrm>
          <a:prstGeom prst="rect">
            <a:avLst/>
          </a:prstGeom>
          <a:solidFill>
            <a:schemeClr val="tx1">
              <a:lumMod val="50000"/>
              <a:lumOff val="5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1D2EDA83-7EF0-4119-0DE7-AA165E09CF60}"/>
              </a:ext>
            </a:extLst>
          </p:cNvPr>
          <p:cNvSpPr>
            <a:spLocks noGrp="1"/>
          </p:cNvSpPr>
          <p:nvPr>
            <p:ph idx="1"/>
          </p:nvPr>
        </p:nvSpPr>
        <p:spPr>
          <a:xfrm>
            <a:off x="4379709" y="686862"/>
            <a:ext cx="7037591" cy="5475129"/>
          </a:xfrm>
        </p:spPr>
        <p:txBody>
          <a:bodyPr anchor="ctr">
            <a:normAutofit/>
          </a:bodyPr>
          <a:lstStyle/>
          <a:p>
            <a:r>
              <a:rPr lang="en-GB" sz="2600" dirty="0"/>
              <a:t>Welcome &amp; Introductions</a:t>
            </a:r>
          </a:p>
          <a:p>
            <a:r>
              <a:rPr lang="en-GB" sz="2600" dirty="0"/>
              <a:t>Actions from Last Meeting </a:t>
            </a:r>
          </a:p>
          <a:p>
            <a:r>
              <a:rPr lang="en-GB" sz="2600" dirty="0"/>
              <a:t>Q2 figures trends &amp; preventative actions </a:t>
            </a:r>
          </a:p>
          <a:p>
            <a:r>
              <a:rPr lang="en-GB" sz="2600" dirty="0"/>
              <a:t>Housing Ombudsman/Regulator update</a:t>
            </a:r>
          </a:p>
          <a:p>
            <a:r>
              <a:rPr lang="en-GB" sz="2600" dirty="0"/>
              <a:t>TSM Q2 results </a:t>
            </a:r>
          </a:p>
          <a:p>
            <a:r>
              <a:rPr lang="en-GB" sz="2600" dirty="0"/>
              <a:t>Preventative Actions for this quarter</a:t>
            </a:r>
          </a:p>
          <a:p>
            <a:r>
              <a:rPr lang="en-GB" sz="2600" dirty="0"/>
              <a:t>Up Next…</a:t>
            </a:r>
          </a:p>
          <a:p>
            <a:r>
              <a:rPr lang="en-GB" sz="2600" dirty="0"/>
              <a:t>AOB</a:t>
            </a:r>
          </a:p>
          <a:p>
            <a:endParaRPr lang="en-GB" sz="2600" dirty="0"/>
          </a:p>
          <a:p>
            <a:endParaRPr lang="en-GB" sz="2600" dirty="0"/>
          </a:p>
        </p:txBody>
      </p:sp>
    </p:spTree>
    <p:extLst>
      <p:ext uri="{BB962C8B-B14F-4D97-AF65-F5344CB8AC3E}">
        <p14:creationId xmlns:p14="http://schemas.microsoft.com/office/powerpoint/2010/main" val="5414829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146B6A-59DB-7ED2-6E6D-1013C77DF680}"/>
              </a:ext>
            </a:extLst>
          </p:cNvPr>
          <p:cNvSpPr>
            <a:spLocks noGrp="1"/>
          </p:cNvSpPr>
          <p:nvPr>
            <p:ph type="title"/>
          </p:nvPr>
        </p:nvSpPr>
        <p:spPr/>
        <p:txBody>
          <a:bodyPr/>
          <a:lstStyle/>
          <a:p>
            <a:r>
              <a:rPr lang="en-GB" dirty="0"/>
              <a:t>Housing Repair Complaints Q2</a:t>
            </a:r>
          </a:p>
        </p:txBody>
      </p:sp>
      <p:sp>
        <p:nvSpPr>
          <p:cNvPr id="5" name="TextBox 4">
            <a:extLst>
              <a:ext uri="{FF2B5EF4-FFF2-40B4-BE49-F238E27FC236}">
                <a16:creationId xmlns:a16="http://schemas.microsoft.com/office/drawing/2014/main" id="{20500AC4-08ED-6DD8-D65D-598E9C88F92C}"/>
              </a:ext>
            </a:extLst>
          </p:cNvPr>
          <p:cNvSpPr txBox="1"/>
          <p:nvPr/>
        </p:nvSpPr>
        <p:spPr>
          <a:xfrm>
            <a:off x="838200" y="3611001"/>
            <a:ext cx="10515600" cy="3108543"/>
          </a:xfrm>
          <a:prstGeom prst="rect">
            <a:avLst/>
          </a:prstGeom>
          <a:noFill/>
        </p:spPr>
        <p:txBody>
          <a:bodyPr wrap="square" rtlCol="0">
            <a:spAutoFit/>
          </a:bodyPr>
          <a:lstStyle/>
          <a:p>
            <a:r>
              <a:rPr lang="en-GB" sz="1400" u="sng" dirty="0"/>
              <a:t>Response Times</a:t>
            </a:r>
          </a:p>
          <a:p>
            <a:r>
              <a:rPr lang="en-GB" sz="1400" dirty="0"/>
              <a:t>The average complaint response time in Q2 was 18.5 working days. This is up from an average of 16.9 working days in Q1.</a:t>
            </a:r>
          </a:p>
          <a:p>
            <a:endParaRPr lang="en-GB" sz="1400" dirty="0"/>
          </a:p>
          <a:p>
            <a:r>
              <a:rPr lang="en-GB" sz="1400" dirty="0"/>
              <a:t>We saw 60% of complaints responded to breach the 10-working day deadline, this is up from 45% in Q4.</a:t>
            </a:r>
          </a:p>
          <a:p>
            <a:endParaRPr lang="en-GB" sz="1400" dirty="0"/>
          </a:p>
          <a:p>
            <a:r>
              <a:rPr lang="en-GB" sz="1400" u="sng" dirty="0"/>
              <a:t>Themes &amp; Trends</a:t>
            </a:r>
          </a:p>
          <a:p>
            <a:r>
              <a:rPr lang="en-GB" sz="1400" dirty="0"/>
              <a:t>Tenants are continuing to complain about the lack of progress towards repair works, often demonstrating that they have contacted the Councils on multiple occasions to get a repair scheduled. The Councils are still seeing high levels of complaints for compliance related matters which is a hangover from the contract with Aarons Services. </a:t>
            </a:r>
          </a:p>
          <a:p>
            <a:endParaRPr lang="en-GB" sz="1400" dirty="0"/>
          </a:p>
          <a:p>
            <a:r>
              <a:rPr lang="en-GB" sz="1400" dirty="0"/>
              <a:t>The Councils continue to receive complaints relating to damp and mould however, how this changes over winter and as Zap Carbon becomes more established remains to be seen. We are seeing complaints following Zap Carbon visits that work is not being carried out, could this be about the management of expectations with our tenants.</a:t>
            </a:r>
          </a:p>
          <a:p>
            <a:endParaRPr lang="en-GB" sz="1400" u="sng" dirty="0"/>
          </a:p>
        </p:txBody>
      </p:sp>
      <p:graphicFrame>
        <p:nvGraphicFramePr>
          <p:cNvPr id="7" name="Content Placeholder 6">
            <a:extLst>
              <a:ext uri="{FF2B5EF4-FFF2-40B4-BE49-F238E27FC236}">
                <a16:creationId xmlns:a16="http://schemas.microsoft.com/office/drawing/2014/main" id="{CC7717DF-DA54-0024-E6ED-9B16BE1F833C}"/>
              </a:ext>
            </a:extLst>
          </p:cNvPr>
          <p:cNvGraphicFramePr>
            <a:graphicFrameLocks noGrp="1"/>
          </p:cNvGraphicFramePr>
          <p:nvPr>
            <p:ph idx="1"/>
            <p:extLst>
              <p:ext uri="{D42A27DB-BD31-4B8C-83A1-F6EECF244321}">
                <p14:modId xmlns:p14="http://schemas.microsoft.com/office/powerpoint/2010/main" val="1586256562"/>
              </p:ext>
            </p:extLst>
          </p:nvPr>
        </p:nvGraphicFramePr>
        <p:xfrm>
          <a:off x="838200" y="1690688"/>
          <a:ext cx="7391400" cy="1732564"/>
        </p:xfrm>
        <a:graphic>
          <a:graphicData uri="http://schemas.openxmlformats.org/drawingml/2006/table">
            <a:tbl>
              <a:tblPr/>
              <a:tblGrid>
                <a:gridCol w="1332876">
                  <a:extLst>
                    <a:ext uri="{9D8B030D-6E8A-4147-A177-3AD203B41FA5}">
                      <a16:colId xmlns:a16="http://schemas.microsoft.com/office/drawing/2014/main" val="1215128937"/>
                    </a:ext>
                  </a:extLst>
                </a:gridCol>
                <a:gridCol w="1800246">
                  <a:extLst>
                    <a:ext uri="{9D8B030D-6E8A-4147-A177-3AD203B41FA5}">
                      <a16:colId xmlns:a16="http://schemas.microsoft.com/office/drawing/2014/main" val="1151545503"/>
                    </a:ext>
                  </a:extLst>
                </a:gridCol>
                <a:gridCol w="1782937">
                  <a:extLst>
                    <a:ext uri="{9D8B030D-6E8A-4147-A177-3AD203B41FA5}">
                      <a16:colId xmlns:a16="http://schemas.microsoft.com/office/drawing/2014/main" val="2707014678"/>
                    </a:ext>
                  </a:extLst>
                </a:gridCol>
                <a:gridCol w="1644457">
                  <a:extLst>
                    <a:ext uri="{9D8B030D-6E8A-4147-A177-3AD203B41FA5}">
                      <a16:colId xmlns:a16="http://schemas.microsoft.com/office/drawing/2014/main" val="1058434048"/>
                    </a:ext>
                  </a:extLst>
                </a:gridCol>
                <a:gridCol w="830884">
                  <a:extLst>
                    <a:ext uri="{9D8B030D-6E8A-4147-A177-3AD203B41FA5}">
                      <a16:colId xmlns:a16="http://schemas.microsoft.com/office/drawing/2014/main" val="3459389392"/>
                    </a:ext>
                  </a:extLst>
                </a:gridCol>
              </a:tblGrid>
              <a:tr h="433141">
                <a:tc>
                  <a:txBody>
                    <a:bodyPr/>
                    <a:lstStyle/>
                    <a:p>
                      <a:pPr algn="l" fontAlgn="ctr"/>
                      <a:r>
                        <a:rPr lang="en-GB" sz="1600" b="1" i="0" u="none" strike="noStrike">
                          <a:solidFill>
                            <a:srgbClr val="FFFFFF"/>
                          </a:solidFill>
                          <a:effectLst/>
                          <a:latin typeface="+mn-lt"/>
                        </a:rPr>
                        <a:t>Q1 – Received</a:t>
                      </a:r>
                    </a:p>
                  </a:txBody>
                  <a:tcPr marL="7620" marR="7620" marT="762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4472C4"/>
                    </a:solidFill>
                  </a:tcPr>
                </a:tc>
                <a:tc>
                  <a:txBody>
                    <a:bodyPr/>
                    <a:lstStyle/>
                    <a:p>
                      <a:pPr algn="l" fontAlgn="ctr"/>
                      <a:r>
                        <a:rPr lang="en-GB" sz="1600" b="1" i="0" u="none" strike="noStrike">
                          <a:solidFill>
                            <a:srgbClr val="FFFFFF"/>
                          </a:solidFill>
                          <a:effectLst/>
                          <a:latin typeface="+mn-lt"/>
                        </a:rPr>
                        <a:t>BMBS</a:t>
                      </a:r>
                    </a:p>
                  </a:txBody>
                  <a:tcPr marL="7620" marR="7620" marT="762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4472C4"/>
                    </a:solidFill>
                  </a:tcPr>
                </a:tc>
                <a:tc>
                  <a:txBody>
                    <a:bodyPr/>
                    <a:lstStyle/>
                    <a:p>
                      <a:pPr algn="l" fontAlgn="ctr"/>
                      <a:r>
                        <a:rPr lang="en-GB" sz="1600" b="1" i="0" u="none" strike="noStrike">
                          <a:solidFill>
                            <a:srgbClr val="FFFFFF"/>
                          </a:solidFill>
                          <a:effectLst/>
                          <a:latin typeface="+mn-lt"/>
                        </a:rPr>
                        <a:t>Asset Management</a:t>
                      </a:r>
                    </a:p>
                  </a:txBody>
                  <a:tcPr marL="7620" marR="7620" marT="762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4472C4"/>
                    </a:solidFill>
                  </a:tcPr>
                </a:tc>
                <a:tc>
                  <a:txBody>
                    <a:bodyPr/>
                    <a:lstStyle/>
                    <a:p>
                      <a:pPr algn="l" fontAlgn="ctr"/>
                      <a:r>
                        <a:rPr lang="en-GB" sz="1600" b="1" i="0" u="none" strike="noStrike">
                          <a:solidFill>
                            <a:srgbClr val="FFFFFF"/>
                          </a:solidFill>
                          <a:effectLst/>
                          <a:latin typeface="+mn-lt"/>
                        </a:rPr>
                        <a:t>Asset Compliance</a:t>
                      </a:r>
                    </a:p>
                  </a:txBody>
                  <a:tcPr marL="7620" marR="7620" marT="762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4472C4"/>
                    </a:solidFill>
                  </a:tcPr>
                </a:tc>
                <a:tc>
                  <a:txBody>
                    <a:bodyPr/>
                    <a:lstStyle/>
                    <a:p>
                      <a:pPr algn="l" fontAlgn="ctr"/>
                      <a:r>
                        <a:rPr lang="en-GB" sz="1600" b="1" i="0" u="none" strike="noStrike">
                          <a:solidFill>
                            <a:srgbClr val="FFFFFF"/>
                          </a:solidFill>
                          <a:effectLst/>
                          <a:latin typeface="+mn-lt"/>
                        </a:rPr>
                        <a:t>Total</a:t>
                      </a:r>
                    </a:p>
                  </a:txBody>
                  <a:tcPr marL="7620" marR="7620" marT="762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4472C4"/>
                    </a:solidFill>
                  </a:tcPr>
                </a:tc>
                <a:extLst>
                  <a:ext uri="{0D108BD9-81ED-4DB2-BD59-A6C34878D82A}">
                    <a16:rowId xmlns:a16="http://schemas.microsoft.com/office/drawing/2014/main" val="2326931113"/>
                  </a:ext>
                </a:extLst>
              </a:tr>
              <a:tr h="433141">
                <a:tc>
                  <a:txBody>
                    <a:bodyPr/>
                    <a:lstStyle/>
                    <a:p>
                      <a:pPr algn="l" fontAlgn="ctr"/>
                      <a:r>
                        <a:rPr lang="en-GB" sz="1600" b="1" i="0" u="none" strike="noStrike">
                          <a:solidFill>
                            <a:srgbClr val="000000"/>
                          </a:solidFill>
                          <a:effectLst/>
                          <a:latin typeface="+mn-lt"/>
                        </a:rPr>
                        <a:t>2022/23</a:t>
                      </a:r>
                    </a:p>
                  </a:txBody>
                  <a:tcPr marL="7620" marR="7620" marT="762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l" fontAlgn="ctr"/>
                      <a:r>
                        <a:rPr lang="en-GB" sz="1600" b="0" i="0" u="none" strike="noStrike" dirty="0">
                          <a:solidFill>
                            <a:srgbClr val="000000"/>
                          </a:solidFill>
                          <a:effectLst/>
                          <a:latin typeface="+mn-lt"/>
                        </a:rPr>
                        <a:t>78</a:t>
                      </a:r>
                    </a:p>
                  </a:txBody>
                  <a:tcPr marL="7620" marR="7620" marT="762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l" fontAlgn="ctr"/>
                      <a:r>
                        <a:rPr lang="en-GB" sz="1600" b="0" i="0" u="none" strike="noStrike" dirty="0">
                          <a:solidFill>
                            <a:srgbClr val="000000"/>
                          </a:solidFill>
                          <a:effectLst/>
                          <a:latin typeface="+mn-lt"/>
                        </a:rPr>
                        <a:t>9</a:t>
                      </a:r>
                    </a:p>
                  </a:txBody>
                  <a:tcPr marL="7620" marR="7620" marT="762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l" fontAlgn="ctr"/>
                      <a:r>
                        <a:rPr lang="en-GB" sz="1600" b="0" i="0" u="none" strike="noStrike" dirty="0">
                          <a:solidFill>
                            <a:srgbClr val="000000"/>
                          </a:solidFill>
                          <a:effectLst/>
                          <a:latin typeface="+mn-lt"/>
                        </a:rPr>
                        <a:t>16</a:t>
                      </a:r>
                    </a:p>
                  </a:txBody>
                  <a:tcPr marL="7620" marR="7620" marT="762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l" fontAlgn="ctr"/>
                      <a:r>
                        <a:rPr lang="en-GB" sz="1600" b="0" i="0" u="none" strike="noStrike" dirty="0">
                          <a:solidFill>
                            <a:srgbClr val="000000"/>
                          </a:solidFill>
                          <a:effectLst/>
                          <a:latin typeface="+mn-lt"/>
                        </a:rPr>
                        <a:t>103</a:t>
                      </a:r>
                    </a:p>
                  </a:txBody>
                  <a:tcPr marL="7620" marR="7620" marT="762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extLst>
                  <a:ext uri="{0D108BD9-81ED-4DB2-BD59-A6C34878D82A}">
                    <a16:rowId xmlns:a16="http://schemas.microsoft.com/office/drawing/2014/main" val="306385676"/>
                  </a:ext>
                </a:extLst>
              </a:tr>
              <a:tr h="433141">
                <a:tc>
                  <a:txBody>
                    <a:bodyPr/>
                    <a:lstStyle/>
                    <a:p>
                      <a:pPr algn="l" fontAlgn="ctr"/>
                      <a:r>
                        <a:rPr lang="en-GB" sz="1600" b="1" i="0" u="none" strike="noStrike">
                          <a:solidFill>
                            <a:srgbClr val="000000"/>
                          </a:solidFill>
                          <a:effectLst/>
                          <a:latin typeface="+mn-lt"/>
                        </a:rPr>
                        <a:t>2023/24</a:t>
                      </a:r>
                    </a:p>
                  </a:txBody>
                  <a:tcPr marL="7620" marR="7620" marT="762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tcPr>
                </a:tc>
                <a:tc>
                  <a:txBody>
                    <a:bodyPr/>
                    <a:lstStyle/>
                    <a:p>
                      <a:pPr algn="l" fontAlgn="ctr"/>
                      <a:r>
                        <a:rPr lang="en-GB" sz="1600" b="0" i="0" u="none" strike="noStrike" dirty="0">
                          <a:solidFill>
                            <a:srgbClr val="000000"/>
                          </a:solidFill>
                          <a:effectLst/>
                          <a:latin typeface="+mn-lt"/>
                        </a:rPr>
                        <a:t>81</a:t>
                      </a:r>
                    </a:p>
                  </a:txBody>
                  <a:tcPr marL="7620" marR="7620" marT="762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tcPr>
                </a:tc>
                <a:tc>
                  <a:txBody>
                    <a:bodyPr/>
                    <a:lstStyle/>
                    <a:p>
                      <a:pPr algn="l" fontAlgn="ctr"/>
                      <a:r>
                        <a:rPr lang="en-GB" sz="1600" b="0" i="0" u="none" strike="noStrike" dirty="0">
                          <a:solidFill>
                            <a:srgbClr val="000000"/>
                          </a:solidFill>
                          <a:effectLst/>
                          <a:latin typeface="+mn-lt"/>
                        </a:rPr>
                        <a:t>4</a:t>
                      </a:r>
                    </a:p>
                  </a:txBody>
                  <a:tcPr marL="7620" marR="7620" marT="762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tcPr>
                </a:tc>
                <a:tc>
                  <a:txBody>
                    <a:bodyPr/>
                    <a:lstStyle/>
                    <a:p>
                      <a:pPr algn="l" fontAlgn="ctr"/>
                      <a:r>
                        <a:rPr lang="en-GB" sz="1600" b="0" i="0" u="none" strike="noStrike" dirty="0">
                          <a:solidFill>
                            <a:srgbClr val="000000"/>
                          </a:solidFill>
                          <a:effectLst/>
                          <a:latin typeface="+mn-lt"/>
                        </a:rPr>
                        <a:t>48</a:t>
                      </a:r>
                    </a:p>
                  </a:txBody>
                  <a:tcPr marL="7620" marR="7620" marT="762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tcPr>
                </a:tc>
                <a:tc>
                  <a:txBody>
                    <a:bodyPr/>
                    <a:lstStyle/>
                    <a:p>
                      <a:pPr algn="l" fontAlgn="ctr"/>
                      <a:r>
                        <a:rPr lang="en-GB" sz="1600" b="0" i="0" u="none" strike="noStrike" dirty="0">
                          <a:solidFill>
                            <a:srgbClr val="000000"/>
                          </a:solidFill>
                          <a:effectLst/>
                          <a:latin typeface="+mn-lt"/>
                        </a:rPr>
                        <a:t>133</a:t>
                      </a:r>
                    </a:p>
                  </a:txBody>
                  <a:tcPr marL="7620" marR="7620" marT="762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tcPr>
                </a:tc>
                <a:extLst>
                  <a:ext uri="{0D108BD9-81ED-4DB2-BD59-A6C34878D82A}">
                    <a16:rowId xmlns:a16="http://schemas.microsoft.com/office/drawing/2014/main" val="1854189097"/>
                  </a:ext>
                </a:extLst>
              </a:tr>
              <a:tr h="433141">
                <a:tc>
                  <a:txBody>
                    <a:bodyPr/>
                    <a:lstStyle/>
                    <a:p>
                      <a:pPr algn="l" fontAlgn="ctr"/>
                      <a:r>
                        <a:rPr lang="en-GB" sz="1600" b="1" i="0" u="none" strike="noStrike">
                          <a:solidFill>
                            <a:srgbClr val="000000"/>
                          </a:solidFill>
                          <a:effectLst/>
                          <a:latin typeface="+mn-lt"/>
                        </a:rPr>
                        <a:t>% Change</a:t>
                      </a:r>
                    </a:p>
                  </a:txBody>
                  <a:tcPr marL="7620" marR="7620" marT="762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l" fontAlgn="ctr"/>
                      <a:r>
                        <a:rPr lang="en-GB" sz="1600" b="0" i="0" u="none" strike="noStrike" dirty="0">
                          <a:solidFill>
                            <a:srgbClr val="C00000"/>
                          </a:solidFill>
                          <a:effectLst/>
                          <a:latin typeface="+mn-lt"/>
                        </a:rPr>
                        <a:t>3.85%</a:t>
                      </a:r>
                    </a:p>
                  </a:txBody>
                  <a:tcPr marL="7620" marR="7620" marT="762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l" fontAlgn="ctr"/>
                      <a:r>
                        <a:rPr lang="en-GB" sz="1600" b="0" i="0" u="none" strike="noStrike" dirty="0">
                          <a:solidFill>
                            <a:srgbClr val="70AD47"/>
                          </a:solidFill>
                          <a:effectLst/>
                          <a:latin typeface="+mn-lt"/>
                        </a:rPr>
                        <a:t>-55.6%</a:t>
                      </a:r>
                    </a:p>
                  </a:txBody>
                  <a:tcPr marL="7620" marR="7620" marT="762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l" fontAlgn="ctr"/>
                      <a:r>
                        <a:rPr lang="en-GB" sz="1600" b="0" i="0" u="none" strike="noStrike" dirty="0">
                          <a:solidFill>
                            <a:srgbClr val="C00000"/>
                          </a:solidFill>
                          <a:effectLst/>
                          <a:latin typeface="+mn-lt"/>
                        </a:rPr>
                        <a:t>200%</a:t>
                      </a:r>
                    </a:p>
                  </a:txBody>
                  <a:tcPr marL="7620" marR="7620" marT="762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l" fontAlgn="ctr"/>
                      <a:r>
                        <a:rPr lang="en-GB" sz="1600" b="0" i="0" u="none" strike="noStrike" dirty="0">
                          <a:solidFill>
                            <a:srgbClr val="C00000"/>
                          </a:solidFill>
                          <a:effectLst/>
                          <a:latin typeface="+mn-lt"/>
                        </a:rPr>
                        <a:t>29.1%</a:t>
                      </a:r>
                    </a:p>
                  </a:txBody>
                  <a:tcPr marL="7620" marR="7620" marT="762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extLst>
                  <a:ext uri="{0D108BD9-81ED-4DB2-BD59-A6C34878D82A}">
                    <a16:rowId xmlns:a16="http://schemas.microsoft.com/office/drawing/2014/main" val="1038901062"/>
                  </a:ext>
                </a:extLst>
              </a:tr>
            </a:tbl>
          </a:graphicData>
        </a:graphic>
      </p:graphicFrame>
    </p:spTree>
    <p:extLst>
      <p:ext uri="{BB962C8B-B14F-4D97-AF65-F5344CB8AC3E}">
        <p14:creationId xmlns:p14="http://schemas.microsoft.com/office/powerpoint/2010/main" val="14687558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A1079A-1A1C-833E-3BAF-6C5A3B31B45B}"/>
              </a:ext>
            </a:extLst>
          </p:cNvPr>
          <p:cNvSpPr>
            <a:spLocks noGrp="1"/>
          </p:cNvSpPr>
          <p:nvPr>
            <p:ph type="title"/>
          </p:nvPr>
        </p:nvSpPr>
        <p:spPr>
          <a:xfrm>
            <a:off x="838200" y="365126"/>
            <a:ext cx="10515600" cy="584444"/>
          </a:xfrm>
        </p:spPr>
        <p:txBody>
          <a:bodyPr>
            <a:normAutofit fontScale="90000"/>
          </a:bodyPr>
          <a:lstStyle/>
          <a:p>
            <a:r>
              <a:rPr lang="en-GB" sz="3600"/>
              <a:t>Tenancy Services &amp; Housing Solutions Complaints Q2</a:t>
            </a:r>
          </a:p>
        </p:txBody>
      </p:sp>
      <p:sp>
        <p:nvSpPr>
          <p:cNvPr id="14" name="TextBox 13">
            <a:extLst>
              <a:ext uri="{FF2B5EF4-FFF2-40B4-BE49-F238E27FC236}">
                <a16:creationId xmlns:a16="http://schemas.microsoft.com/office/drawing/2014/main" id="{639B3520-C709-B316-CA94-133E5F752449}"/>
              </a:ext>
            </a:extLst>
          </p:cNvPr>
          <p:cNvSpPr txBox="1"/>
          <p:nvPr/>
        </p:nvSpPr>
        <p:spPr>
          <a:xfrm>
            <a:off x="712940" y="2464375"/>
            <a:ext cx="10515600" cy="3970318"/>
          </a:xfrm>
          <a:prstGeom prst="rect">
            <a:avLst/>
          </a:prstGeom>
          <a:noFill/>
        </p:spPr>
        <p:txBody>
          <a:bodyPr wrap="square">
            <a:spAutoFit/>
          </a:bodyPr>
          <a:lstStyle/>
          <a:p>
            <a:r>
              <a:rPr lang="en-GB" sz="1400" u="sng" dirty="0"/>
              <a:t>Response Times </a:t>
            </a:r>
          </a:p>
          <a:p>
            <a:r>
              <a:rPr lang="en-GB" sz="1400" dirty="0"/>
              <a:t>The average complaint response time in Q4 was 7.1 working days for Tenancy Services and 7.1 working days for Housing Solutions. </a:t>
            </a:r>
          </a:p>
          <a:p>
            <a:endParaRPr lang="en-GB" sz="1400" dirty="0"/>
          </a:p>
          <a:p>
            <a:r>
              <a:rPr lang="en-GB" sz="1400" dirty="0"/>
              <a:t>Neither Housing Solutions or Tenancy Management had any complaints breach the 10-day deadline that were responded to in Q2.</a:t>
            </a:r>
          </a:p>
          <a:p>
            <a:endParaRPr lang="en-GB" sz="1400" dirty="0"/>
          </a:p>
          <a:p>
            <a:r>
              <a:rPr lang="en-GB" sz="1400" u="sng" dirty="0"/>
              <a:t>Themes &amp; Trends</a:t>
            </a:r>
          </a:p>
          <a:p>
            <a:r>
              <a:rPr lang="en-GB" sz="1400" dirty="0"/>
              <a:t>Tenancy Services saw complaints raised regarding the following:</a:t>
            </a:r>
          </a:p>
          <a:p>
            <a:pPr marL="285750" indent="-285750">
              <a:buFontTx/>
              <a:buChar char="-"/>
            </a:pPr>
            <a:r>
              <a:rPr lang="en-GB" sz="1400" dirty="0"/>
              <a:t>Neighbour Disputes</a:t>
            </a:r>
          </a:p>
          <a:p>
            <a:pPr marL="285750" indent="-285750">
              <a:buFontTx/>
              <a:buChar char="-"/>
            </a:pPr>
            <a:r>
              <a:rPr lang="en-GB" sz="1400" dirty="0"/>
              <a:t>Anti-Social Behaviour</a:t>
            </a:r>
          </a:p>
          <a:p>
            <a:pPr marL="285750" indent="-285750">
              <a:buFontTx/>
              <a:buChar char="-"/>
            </a:pPr>
            <a:r>
              <a:rPr lang="en-GB" sz="1400" dirty="0"/>
              <a:t>Parking</a:t>
            </a:r>
          </a:p>
          <a:p>
            <a:pPr marL="285750" indent="-285750">
              <a:buFontTx/>
              <a:buChar char="-"/>
            </a:pPr>
            <a:endParaRPr lang="en-GB" sz="1400" dirty="0"/>
          </a:p>
          <a:p>
            <a:r>
              <a:rPr lang="en-GB" sz="1400" dirty="0"/>
              <a:t>1 of the 14 complaints were upheld.</a:t>
            </a:r>
          </a:p>
          <a:p>
            <a:pPr marL="285750" indent="-285750">
              <a:buFontTx/>
              <a:buChar char="-"/>
            </a:pPr>
            <a:endParaRPr lang="en-GB" sz="1400" dirty="0"/>
          </a:p>
          <a:p>
            <a:r>
              <a:rPr lang="en-GB" sz="1400" dirty="0"/>
              <a:t>Housing Solutions saw complaints regarding:</a:t>
            </a:r>
          </a:p>
          <a:p>
            <a:pPr marL="285750" indent="-285750">
              <a:buFontTx/>
              <a:buChar char="-"/>
            </a:pPr>
            <a:r>
              <a:rPr lang="en-GB" sz="1400" dirty="0"/>
              <a:t>Social Housing Applications</a:t>
            </a:r>
          </a:p>
          <a:p>
            <a:pPr marL="285750" indent="-285750">
              <a:buFontTx/>
              <a:buChar char="-"/>
            </a:pPr>
            <a:r>
              <a:rPr lang="en-GB" sz="1400" dirty="0"/>
              <a:t>Appeals to Gateway to Homechoice Banding</a:t>
            </a:r>
          </a:p>
          <a:p>
            <a:pPr marL="285750" indent="-285750">
              <a:buFontTx/>
              <a:buChar char="-"/>
            </a:pPr>
            <a:endParaRPr lang="en-GB" sz="1400" dirty="0"/>
          </a:p>
          <a:p>
            <a:r>
              <a:rPr lang="en-GB" sz="1400" dirty="0"/>
              <a:t>Only 1 of the 11 complaints received was partially upheld. </a:t>
            </a:r>
          </a:p>
        </p:txBody>
      </p:sp>
      <p:graphicFrame>
        <p:nvGraphicFramePr>
          <p:cNvPr id="6" name="Table 5">
            <a:extLst>
              <a:ext uri="{FF2B5EF4-FFF2-40B4-BE49-F238E27FC236}">
                <a16:creationId xmlns:a16="http://schemas.microsoft.com/office/drawing/2014/main" id="{53614F1F-E39A-F346-6295-4CAE4BB7C4B8}"/>
              </a:ext>
            </a:extLst>
          </p:cNvPr>
          <p:cNvGraphicFramePr>
            <a:graphicFrameLocks noGrp="1"/>
          </p:cNvGraphicFramePr>
          <p:nvPr>
            <p:extLst>
              <p:ext uri="{D42A27DB-BD31-4B8C-83A1-F6EECF244321}">
                <p14:modId xmlns:p14="http://schemas.microsoft.com/office/powerpoint/2010/main" val="1196455855"/>
              </p:ext>
            </p:extLst>
          </p:nvPr>
        </p:nvGraphicFramePr>
        <p:xfrm>
          <a:off x="838200" y="922344"/>
          <a:ext cx="6705600" cy="1380556"/>
        </p:xfrm>
        <a:graphic>
          <a:graphicData uri="http://schemas.openxmlformats.org/drawingml/2006/table">
            <a:tbl>
              <a:tblPr/>
              <a:tblGrid>
                <a:gridCol w="1732655">
                  <a:extLst>
                    <a:ext uri="{9D8B030D-6E8A-4147-A177-3AD203B41FA5}">
                      <a16:colId xmlns:a16="http://schemas.microsoft.com/office/drawing/2014/main" val="314107347"/>
                    </a:ext>
                  </a:extLst>
                </a:gridCol>
                <a:gridCol w="2655238">
                  <a:extLst>
                    <a:ext uri="{9D8B030D-6E8A-4147-A177-3AD203B41FA5}">
                      <a16:colId xmlns:a16="http://schemas.microsoft.com/office/drawing/2014/main" val="3127298746"/>
                    </a:ext>
                  </a:extLst>
                </a:gridCol>
                <a:gridCol w="2317707">
                  <a:extLst>
                    <a:ext uri="{9D8B030D-6E8A-4147-A177-3AD203B41FA5}">
                      <a16:colId xmlns:a16="http://schemas.microsoft.com/office/drawing/2014/main" val="1507583295"/>
                    </a:ext>
                  </a:extLst>
                </a:gridCol>
              </a:tblGrid>
              <a:tr h="345139">
                <a:tc>
                  <a:txBody>
                    <a:bodyPr/>
                    <a:lstStyle/>
                    <a:p>
                      <a:pPr algn="l" fontAlgn="ctr"/>
                      <a:r>
                        <a:rPr lang="en-GB" sz="1800" b="1" i="0" u="none" strike="noStrike">
                          <a:solidFill>
                            <a:srgbClr val="FFFFFF"/>
                          </a:solidFill>
                          <a:effectLst/>
                          <a:latin typeface="Calibri" panose="020F0502020204030204" pitchFamily="34" charset="0"/>
                        </a:rPr>
                        <a:t>Q1 – Received</a:t>
                      </a:r>
                    </a:p>
                  </a:txBody>
                  <a:tcPr marL="7620" marR="7620" marT="762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4472C4"/>
                    </a:solidFill>
                  </a:tcPr>
                </a:tc>
                <a:tc>
                  <a:txBody>
                    <a:bodyPr/>
                    <a:lstStyle/>
                    <a:p>
                      <a:pPr algn="l" fontAlgn="ctr"/>
                      <a:r>
                        <a:rPr lang="en-GB" sz="1800" b="1" i="0" u="none" strike="noStrike">
                          <a:solidFill>
                            <a:srgbClr val="FFFFFF"/>
                          </a:solidFill>
                          <a:effectLst/>
                          <a:latin typeface="Calibri" panose="020F0502020204030204" pitchFamily="34" charset="0"/>
                        </a:rPr>
                        <a:t>Tenancy Management</a:t>
                      </a:r>
                    </a:p>
                  </a:txBody>
                  <a:tcPr marL="7620" marR="7620" marT="762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4472C4"/>
                    </a:solidFill>
                  </a:tcPr>
                </a:tc>
                <a:tc>
                  <a:txBody>
                    <a:bodyPr/>
                    <a:lstStyle/>
                    <a:p>
                      <a:pPr algn="l" fontAlgn="ctr"/>
                      <a:r>
                        <a:rPr lang="en-GB" sz="1800" b="1" i="0" u="none" strike="noStrike">
                          <a:solidFill>
                            <a:srgbClr val="FFFFFF"/>
                          </a:solidFill>
                          <a:effectLst/>
                          <a:latin typeface="Calibri" panose="020F0502020204030204" pitchFamily="34" charset="0"/>
                        </a:rPr>
                        <a:t>Housing Solutions</a:t>
                      </a:r>
                    </a:p>
                  </a:txBody>
                  <a:tcPr marL="7620" marR="7620" marT="762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4472C4"/>
                    </a:solidFill>
                  </a:tcPr>
                </a:tc>
                <a:extLst>
                  <a:ext uri="{0D108BD9-81ED-4DB2-BD59-A6C34878D82A}">
                    <a16:rowId xmlns:a16="http://schemas.microsoft.com/office/drawing/2014/main" val="715308777"/>
                  </a:ext>
                </a:extLst>
              </a:tr>
              <a:tr h="345139">
                <a:tc>
                  <a:txBody>
                    <a:bodyPr/>
                    <a:lstStyle/>
                    <a:p>
                      <a:pPr algn="l" fontAlgn="ctr"/>
                      <a:r>
                        <a:rPr lang="en-GB" sz="1800" b="0" i="0" u="none" strike="noStrike">
                          <a:solidFill>
                            <a:srgbClr val="000000"/>
                          </a:solidFill>
                          <a:effectLst/>
                          <a:latin typeface="Calibri" panose="020F0502020204030204" pitchFamily="34" charset="0"/>
                        </a:rPr>
                        <a:t>2022/23</a:t>
                      </a:r>
                    </a:p>
                  </a:txBody>
                  <a:tcPr marL="7620" marR="7620" marT="762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l" fontAlgn="ctr"/>
                      <a:r>
                        <a:rPr lang="en-GB" sz="1800" b="0" i="0" u="none" strike="noStrike" dirty="0">
                          <a:solidFill>
                            <a:srgbClr val="000000"/>
                          </a:solidFill>
                          <a:effectLst/>
                          <a:latin typeface="Calibri" panose="020F0502020204030204" pitchFamily="34" charset="0"/>
                        </a:rPr>
                        <a:t>7</a:t>
                      </a:r>
                    </a:p>
                  </a:txBody>
                  <a:tcPr marL="7620" marR="7620" marT="762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l" fontAlgn="ctr"/>
                      <a:r>
                        <a:rPr lang="en-GB" sz="1800" b="0" i="0" u="none" strike="noStrike" dirty="0">
                          <a:solidFill>
                            <a:srgbClr val="000000"/>
                          </a:solidFill>
                          <a:effectLst/>
                          <a:latin typeface="Calibri" panose="020F0502020204030204" pitchFamily="34" charset="0"/>
                        </a:rPr>
                        <a:t>10</a:t>
                      </a:r>
                    </a:p>
                  </a:txBody>
                  <a:tcPr marL="7620" marR="7620" marT="762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extLst>
                  <a:ext uri="{0D108BD9-81ED-4DB2-BD59-A6C34878D82A}">
                    <a16:rowId xmlns:a16="http://schemas.microsoft.com/office/drawing/2014/main" val="3492785450"/>
                  </a:ext>
                </a:extLst>
              </a:tr>
              <a:tr h="345139">
                <a:tc>
                  <a:txBody>
                    <a:bodyPr/>
                    <a:lstStyle/>
                    <a:p>
                      <a:pPr algn="l" fontAlgn="ctr"/>
                      <a:r>
                        <a:rPr lang="en-GB" sz="1800" b="0" i="0" u="none" strike="noStrike">
                          <a:solidFill>
                            <a:srgbClr val="000000"/>
                          </a:solidFill>
                          <a:effectLst/>
                          <a:latin typeface="Calibri" panose="020F0502020204030204" pitchFamily="34" charset="0"/>
                        </a:rPr>
                        <a:t>2023/24</a:t>
                      </a:r>
                    </a:p>
                  </a:txBody>
                  <a:tcPr marL="7620" marR="7620" marT="762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tcPr>
                </a:tc>
                <a:tc>
                  <a:txBody>
                    <a:bodyPr/>
                    <a:lstStyle/>
                    <a:p>
                      <a:pPr algn="l" fontAlgn="ctr"/>
                      <a:r>
                        <a:rPr lang="en-GB" sz="1800" b="0" i="0" u="none" strike="noStrike" dirty="0">
                          <a:solidFill>
                            <a:srgbClr val="000000"/>
                          </a:solidFill>
                          <a:effectLst/>
                          <a:latin typeface="Calibri" panose="020F0502020204030204" pitchFamily="34" charset="0"/>
                        </a:rPr>
                        <a:t>14</a:t>
                      </a:r>
                    </a:p>
                  </a:txBody>
                  <a:tcPr marL="7620" marR="7620" marT="762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tcPr>
                </a:tc>
                <a:tc>
                  <a:txBody>
                    <a:bodyPr/>
                    <a:lstStyle/>
                    <a:p>
                      <a:pPr algn="l" fontAlgn="ctr"/>
                      <a:r>
                        <a:rPr lang="en-GB" sz="1800" b="0" i="0" u="none" strike="noStrike" dirty="0">
                          <a:solidFill>
                            <a:srgbClr val="000000"/>
                          </a:solidFill>
                          <a:effectLst/>
                          <a:latin typeface="Calibri" panose="020F0502020204030204" pitchFamily="34" charset="0"/>
                        </a:rPr>
                        <a:t>11</a:t>
                      </a:r>
                    </a:p>
                  </a:txBody>
                  <a:tcPr marL="7620" marR="7620" marT="762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tcPr>
                </a:tc>
                <a:extLst>
                  <a:ext uri="{0D108BD9-81ED-4DB2-BD59-A6C34878D82A}">
                    <a16:rowId xmlns:a16="http://schemas.microsoft.com/office/drawing/2014/main" val="3331798718"/>
                  </a:ext>
                </a:extLst>
              </a:tr>
              <a:tr h="345139">
                <a:tc>
                  <a:txBody>
                    <a:bodyPr/>
                    <a:lstStyle/>
                    <a:p>
                      <a:pPr algn="l" fontAlgn="ctr"/>
                      <a:r>
                        <a:rPr lang="en-GB" sz="1800" b="0" i="0" u="none" strike="noStrike">
                          <a:solidFill>
                            <a:srgbClr val="000000"/>
                          </a:solidFill>
                          <a:effectLst/>
                          <a:latin typeface="Calibri" panose="020F0502020204030204" pitchFamily="34" charset="0"/>
                        </a:rPr>
                        <a:t>% Change</a:t>
                      </a:r>
                    </a:p>
                  </a:txBody>
                  <a:tcPr marL="7620" marR="7620" marT="7620" marB="0" anchor="ctr">
                    <a:lnL w="6350" cap="flat" cmpd="sng" algn="ctr">
                      <a:solidFill>
                        <a:srgbClr val="8EA9DB"/>
                      </a:solidFill>
                      <a:prstDash val="solid"/>
                      <a:round/>
                      <a:headEnd type="none" w="med" len="med"/>
                      <a:tailEnd type="none" w="med" len="med"/>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l" fontAlgn="ctr"/>
                      <a:r>
                        <a:rPr lang="en-GB" sz="1800" b="0" i="0" u="none" strike="noStrike" dirty="0">
                          <a:solidFill>
                            <a:srgbClr val="C00000"/>
                          </a:solidFill>
                          <a:effectLst/>
                          <a:latin typeface="Calibri" panose="020F0502020204030204" pitchFamily="34" charset="0"/>
                        </a:rPr>
                        <a:t>100%</a:t>
                      </a:r>
                    </a:p>
                  </a:txBody>
                  <a:tcPr marL="7620" marR="7620" marT="7620" marB="0" anchor="ctr">
                    <a:lnL>
                      <a:noFill/>
                    </a:lnL>
                    <a:lnR>
                      <a:noFill/>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tc>
                  <a:txBody>
                    <a:bodyPr/>
                    <a:lstStyle/>
                    <a:p>
                      <a:pPr algn="l" fontAlgn="ctr"/>
                      <a:r>
                        <a:rPr lang="en-GB" sz="1800" b="0" i="0" u="none" strike="noStrike" dirty="0">
                          <a:solidFill>
                            <a:srgbClr val="C00000"/>
                          </a:solidFill>
                          <a:effectLst/>
                          <a:latin typeface="Calibri" panose="020F0502020204030204" pitchFamily="34" charset="0"/>
                        </a:rPr>
                        <a:t>10%</a:t>
                      </a:r>
                    </a:p>
                  </a:txBody>
                  <a:tcPr marL="7620" marR="7620" marT="7620" marB="0" anchor="ctr">
                    <a:lnL>
                      <a:noFill/>
                    </a:lnL>
                    <a:lnR w="6350" cap="flat" cmpd="sng" algn="ctr">
                      <a:solidFill>
                        <a:srgbClr val="8EA9DB"/>
                      </a:solidFill>
                      <a:prstDash val="solid"/>
                      <a:round/>
                      <a:headEnd type="none" w="med" len="med"/>
                      <a:tailEnd type="none" w="med" len="med"/>
                    </a:lnR>
                    <a:lnT w="6350" cap="flat" cmpd="sng" algn="ctr">
                      <a:solidFill>
                        <a:srgbClr val="8EA9DB"/>
                      </a:solidFill>
                      <a:prstDash val="solid"/>
                      <a:round/>
                      <a:headEnd type="none" w="med" len="med"/>
                      <a:tailEnd type="none" w="med" len="med"/>
                    </a:lnT>
                    <a:lnB w="6350" cap="flat" cmpd="sng" algn="ctr">
                      <a:solidFill>
                        <a:srgbClr val="8EA9DB"/>
                      </a:solidFill>
                      <a:prstDash val="solid"/>
                      <a:round/>
                      <a:headEnd type="none" w="med" len="med"/>
                      <a:tailEnd type="none" w="med" len="med"/>
                    </a:lnB>
                    <a:solidFill>
                      <a:srgbClr val="D9E1F2"/>
                    </a:solidFill>
                  </a:tcPr>
                </a:tc>
                <a:extLst>
                  <a:ext uri="{0D108BD9-81ED-4DB2-BD59-A6C34878D82A}">
                    <a16:rowId xmlns:a16="http://schemas.microsoft.com/office/drawing/2014/main" val="2631422375"/>
                  </a:ext>
                </a:extLst>
              </a:tr>
            </a:tbl>
          </a:graphicData>
        </a:graphic>
      </p:graphicFrame>
    </p:spTree>
    <p:extLst>
      <p:ext uri="{BB962C8B-B14F-4D97-AF65-F5344CB8AC3E}">
        <p14:creationId xmlns:p14="http://schemas.microsoft.com/office/powerpoint/2010/main" val="15442010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16B305-76DB-6587-B26B-FCADF4F40377}"/>
              </a:ext>
            </a:extLst>
          </p:cNvPr>
          <p:cNvSpPr>
            <a:spLocks noGrp="1"/>
          </p:cNvSpPr>
          <p:nvPr>
            <p:ph type="title"/>
          </p:nvPr>
        </p:nvSpPr>
        <p:spPr/>
        <p:txBody>
          <a:bodyPr/>
          <a:lstStyle/>
          <a:p>
            <a:r>
              <a:rPr lang="en-GB"/>
              <a:t>Stage Two Complaints &amp; Housing Ombudsman Cases</a:t>
            </a:r>
          </a:p>
        </p:txBody>
      </p:sp>
      <p:sp>
        <p:nvSpPr>
          <p:cNvPr id="3" name="Content Placeholder 2">
            <a:extLst>
              <a:ext uri="{FF2B5EF4-FFF2-40B4-BE49-F238E27FC236}">
                <a16:creationId xmlns:a16="http://schemas.microsoft.com/office/drawing/2014/main" id="{8C79CE46-3DB7-1498-DB60-11904C3D1F97}"/>
              </a:ext>
            </a:extLst>
          </p:cNvPr>
          <p:cNvSpPr>
            <a:spLocks noGrp="1"/>
          </p:cNvSpPr>
          <p:nvPr>
            <p:ph idx="1"/>
          </p:nvPr>
        </p:nvSpPr>
        <p:spPr>
          <a:xfrm>
            <a:off x="838200" y="1825625"/>
            <a:ext cx="10515600" cy="4652375"/>
          </a:xfrm>
        </p:spPr>
        <p:txBody>
          <a:bodyPr>
            <a:noAutofit/>
          </a:bodyPr>
          <a:lstStyle/>
          <a:p>
            <a:pPr marL="0" indent="0">
              <a:buNone/>
            </a:pPr>
            <a:r>
              <a:rPr lang="en-GB" sz="1600" b="1" u="sng" dirty="0"/>
              <a:t>Stage Two</a:t>
            </a:r>
          </a:p>
          <a:p>
            <a:pPr marL="0" indent="0">
              <a:buNone/>
            </a:pPr>
            <a:r>
              <a:rPr lang="en-GB" sz="1400" dirty="0"/>
              <a:t>Between 1</a:t>
            </a:r>
            <a:r>
              <a:rPr lang="en-GB" sz="1400" baseline="30000" dirty="0"/>
              <a:t>st</a:t>
            </a:r>
            <a:r>
              <a:rPr lang="en-GB" sz="1400" dirty="0"/>
              <a:t> July and the 30</a:t>
            </a:r>
            <a:r>
              <a:rPr lang="en-GB" sz="1400" baseline="30000" dirty="0"/>
              <a:t>th</a:t>
            </a:r>
            <a:r>
              <a:rPr lang="en-GB" sz="1400" dirty="0"/>
              <a:t> September 2023 the Councils’ received 14 stage two complaints regarding Housing Repairs, Asset Management and Asset Compliance. This is up 7 from 13 in Q2 last year. </a:t>
            </a:r>
          </a:p>
          <a:p>
            <a:pPr marL="0" indent="0">
              <a:buNone/>
            </a:pPr>
            <a:r>
              <a:rPr lang="en-GB" sz="1400" dirty="0"/>
              <a:t>Themes for this quarter include:</a:t>
            </a:r>
          </a:p>
          <a:p>
            <a:pPr>
              <a:buFontTx/>
              <a:buChar char="-"/>
            </a:pPr>
            <a:r>
              <a:rPr lang="en-GB" sz="1400" dirty="0"/>
              <a:t>Tenants following up repairs reported and why they had not been scheduled</a:t>
            </a:r>
          </a:p>
          <a:p>
            <a:pPr>
              <a:buFontTx/>
              <a:buChar char="-"/>
            </a:pPr>
            <a:r>
              <a:rPr lang="en-GB" sz="1400" dirty="0"/>
              <a:t>Escalation of complaints where no repairs had been undertaken that were detailed in stage one responses</a:t>
            </a:r>
          </a:p>
          <a:p>
            <a:pPr>
              <a:buFontTx/>
              <a:buChar char="-"/>
            </a:pPr>
            <a:r>
              <a:rPr lang="en-GB" sz="1400" dirty="0"/>
              <a:t>Lack of communication regarding repairs</a:t>
            </a:r>
          </a:p>
          <a:p>
            <a:pPr marL="0" indent="0">
              <a:buNone/>
            </a:pPr>
            <a:endParaRPr lang="en-GB" sz="1400" dirty="0"/>
          </a:p>
          <a:p>
            <a:pPr marL="0" indent="0">
              <a:buNone/>
            </a:pPr>
            <a:r>
              <a:rPr lang="en-GB" sz="1400" dirty="0"/>
              <a:t>Housing Solutions received 2 stage two complaints and Tenancy Services received 3. Between the 5 complaints received, one was upheld.</a:t>
            </a:r>
          </a:p>
          <a:p>
            <a:pPr marL="0" indent="0">
              <a:buNone/>
            </a:pPr>
            <a:r>
              <a:rPr lang="en-GB" sz="1600" b="1" u="sng" dirty="0"/>
              <a:t>Ombudsman Cases</a:t>
            </a:r>
          </a:p>
          <a:p>
            <a:pPr marL="0" indent="0">
              <a:buNone/>
            </a:pPr>
            <a:r>
              <a:rPr lang="en-GB" sz="1400" dirty="0"/>
              <a:t>The Councils have not had any Housing Ombudsman determinations or requests for evidence in this quarter. </a:t>
            </a:r>
          </a:p>
          <a:p>
            <a:pPr marL="0" indent="0">
              <a:buNone/>
            </a:pPr>
            <a:r>
              <a:rPr lang="en-GB" sz="1400" dirty="0"/>
              <a:t>The Councils are still waiting on the outcome of three investigations by the Housing Ombudsman. </a:t>
            </a:r>
          </a:p>
        </p:txBody>
      </p:sp>
    </p:spTree>
    <p:extLst>
      <p:ext uri="{BB962C8B-B14F-4D97-AF65-F5344CB8AC3E}">
        <p14:creationId xmlns:p14="http://schemas.microsoft.com/office/powerpoint/2010/main" val="12366192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3F11D57-54B2-4EDD-DF6D-F6C5CDBB9E03}"/>
              </a:ext>
            </a:extLst>
          </p:cNvPr>
          <p:cNvSpPr>
            <a:spLocks noGrp="1"/>
          </p:cNvSpPr>
          <p:nvPr>
            <p:ph type="title"/>
          </p:nvPr>
        </p:nvSpPr>
        <p:spPr>
          <a:xfrm>
            <a:off x="466722" y="586855"/>
            <a:ext cx="3201366" cy="3387497"/>
          </a:xfrm>
        </p:spPr>
        <p:txBody>
          <a:bodyPr anchor="b">
            <a:normAutofit/>
          </a:bodyPr>
          <a:lstStyle/>
          <a:p>
            <a:pPr algn="r"/>
            <a:r>
              <a:rPr lang="en-GB" sz="4000">
                <a:solidFill>
                  <a:srgbClr val="FFFFFF"/>
                </a:solidFill>
              </a:rPr>
              <a:t>Housing Ombudsman News</a:t>
            </a:r>
          </a:p>
        </p:txBody>
      </p:sp>
      <p:sp>
        <p:nvSpPr>
          <p:cNvPr id="3" name="Content Placeholder 2">
            <a:extLst>
              <a:ext uri="{FF2B5EF4-FFF2-40B4-BE49-F238E27FC236}">
                <a16:creationId xmlns:a16="http://schemas.microsoft.com/office/drawing/2014/main" id="{8D99F674-ED11-F811-498B-3C08FEFD3B51}"/>
              </a:ext>
            </a:extLst>
          </p:cNvPr>
          <p:cNvSpPr>
            <a:spLocks noGrp="1"/>
          </p:cNvSpPr>
          <p:nvPr>
            <p:ph idx="1"/>
          </p:nvPr>
        </p:nvSpPr>
        <p:spPr>
          <a:xfrm>
            <a:off x="4810259" y="649480"/>
            <a:ext cx="6555347" cy="5546047"/>
          </a:xfrm>
        </p:spPr>
        <p:txBody>
          <a:bodyPr anchor="ctr">
            <a:normAutofit/>
          </a:bodyPr>
          <a:lstStyle/>
          <a:p>
            <a:r>
              <a:rPr lang="en-GB" sz="1900"/>
              <a:t>Islington Council ordered to pay £66k to residents</a:t>
            </a:r>
          </a:p>
          <a:p>
            <a:r>
              <a:rPr lang="en-GB" sz="1900"/>
              <a:t>Poor record keeping and ‘consistent failure to communicate’</a:t>
            </a:r>
          </a:p>
          <a:p>
            <a:r>
              <a:rPr lang="en-GB" sz="1900" b="0" i="0">
                <a:effectLst/>
                <a:latin typeface="SoleSerifTextRegular"/>
              </a:rPr>
              <a:t>Islington Council was found to have a “disjointed” approach to complaints and “lack of clear ownership” that was leading to problems “drifting and persisting”.</a:t>
            </a:r>
          </a:p>
          <a:p>
            <a:r>
              <a:rPr lang="en-GB" sz="1900" b="0" i="0">
                <a:effectLst/>
                <a:latin typeface="SoleSerifTextRegular"/>
              </a:rPr>
              <a:t>Among the cases was a disabled resident unable to use their ground-floor wet room for months due to a lack of repairs. Another resident’s complaint was found to be stuck in the landlord’s system for three years.</a:t>
            </a:r>
            <a:endParaRPr lang="en-GB" sz="1900">
              <a:latin typeface="SoleSerifTextRegular"/>
            </a:endParaRPr>
          </a:p>
          <a:p>
            <a:r>
              <a:rPr lang="en-GB" sz="1900" b="0" i="0">
                <a:effectLst/>
                <a:latin typeface="SoleSerifTextRegular"/>
              </a:rPr>
              <a:t>The watchdog found teams that “appear to work in silos, rather than effectively with each other”, while “tension between objectives has caused inertia, with no overall ‘owner’ to make decisions”.</a:t>
            </a:r>
          </a:p>
          <a:p>
            <a:r>
              <a:rPr lang="en-GB" sz="1900" b="0" i="0">
                <a:effectLst/>
                <a:latin typeface="SoleSerifTextRegular"/>
              </a:rPr>
              <a:t>Residents may be “pushed between teams and misdirected, with no one taking ownership or managing progress toward a resolution”.</a:t>
            </a:r>
          </a:p>
          <a:p>
            <a:r>
              <a:rPr lang="en-GB" sz="1900" b="0" i="0">
                <a:effectLst/>
                <a:latin typeface="SoleSerifTextRegular"/>
              </a:rPr>
              <a:t>“poor record-keeping across the board is hampering an efficient and effective response”,</a:t>
            </a:r>
            <a:endParaRPr lang="en-GB" sz="1900"/>
          </a:p>
        </p:txBody>
      </p:sp>
    </p:spTree>
    <p:extLst>
      <p:ext uri="{BB962C8B-B14F-4D97-AF65-F5344CB8AC3E}">
        <p14:creationId xmlns:p14="http://schemas.microsoft.com/office/powerpoint/2010/main" val="20332410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4CE457D8-EEB9-E05F-B2D4-3C0D577D34C2}"/>
              </a:ext>
            </a:extLst>
          </p:cNvPr>
          <p:cNvSpPr>
            <a:spLocks noGrp="1"/>
          </p:cNvSpPr>
          <p:nvPr>
            <p:ph type="title"/>
          </p:nvPr>
        </p:nvSpPr>
        <p:spPr>
          <a:xfrm>
            <a:off x="1371597" y="348865"/>
            <a:ext cx="10044023" cy="877729"/>
          </a:xfrm>
        </p:spPr>
        <p:txBody>
          <a:bodyPr anchor="ctr">
            <a:normAutofit/>
          </a:bodyPr>
          <a:lstStyle/>
          <a:p>
            <a:r>
              <a:rPr lang="en-GB" sz="4000">
                <a:solidFill>
                  <a:srgbClr val="FFFFFF"/>
                </a:solidFill>
              </a:rPr>
              <a:t>Islington Continued…</a:t>
            </a:r>
          </a:p>
        </p:txBody>
      </p:sp>
      <p:graphicFrame>
        <p:nvGraphicFramePr>
          <p:cNvPr id="5" name="Content Placeholder 2">
            <a:extLst>
              <a:ext uri="{FF2B5EF4-FFF2-40B4-BE49-F238E27FC236}">
                <a16:creationId xmlns:a16="http://schemas.microsoft.com/office/drawing/2014/main" id="{202AD4FB-8E8F-A71A-BE38-F452DCD318C3}"/>
              </a:ext>
            </a:extLst>
          </p:cNvPr>
          <p:cNvGraphicFramePr>
            <a:graphicFrameLocks noGrp="1"/>
          </p:cNvGraphicFramePr>
          <p:nvPr>
            <p:ph idx="1"/>
            <p:extLst>
              <p:ext uri="{D42A27DB-BD31-4B8C-83A1-F6EECF244321}">
                <p14:modId xmlns:p14="http://schemas.microsoft.com/office/powerpoint/2010/main" val="3932333591"/>
              </p:ext>
            </p:extLst>
          </p:nvPr>
        </p:nvGraphicFramePr>
        <p:xfrm>
          <a:off x="644056" y="2112579"/>
          <a:ext cx="10927829" cy="41928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267857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6753252F-4873-4F63-801D-CC719279A7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047C8CCB-F95D-4249-92DD-651249D353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013557" cy="6858000"/>
          </a:xfrm>
          <a:prstGeom prst="rect">
            <a:avLst/>
          </a:prstGeom>
          <a:solidFill>
            <a:srgbClr val="7F7F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a:extLst>
              <a:ext uri="{FF2B5EF4-FFF2-40B4-BE49-F238E27FC236}">
                <a16:creationId xmlns:a16="http://schemas.microsoft.com/office/drawing/2014/main" id="{D9A9B08C-D7F9-9299-8211-EEB26CC610D4}"/>
              </a:ext>
            </a:extLst>
          </p:cNvPr>
          <p:cNvPicPr>
            <a:picLocks noGrp="1" noChangeAspect="1"/>
          </p:cNvPicPr>
          <p:nvPr>
            <p:ph idx="1"/>
          </p:nvPr>
        </p:nvPicPr>
        <p:blipFill>
          <a:blip r:embed="rId2"/>
          <a:stretch>
            <a:fillRect/>
          </a:stretch>
        </p:blipFill>
        <p:spPr>
          <a:xfrm>
            <a:off x="4065588" y="960438"/>
            <a:ext cx="7134225" cy="3176588"/>
          </a:xfrm>
          <a:prstGeom prst="rect">
            <a:avLst/>
          </a:prstGeom>
        </p:spPr>
      </p:pic>
      <p:pic>
        <p:nvPicPr>
          <p:cNvPr id="9" name="Picture 8">
            <a:extLst>
              <a:ext uri="{FF2B5EF4-FFF2-40B4-BE49-F238E27FC236}">
                <a16:creationId xmlns:a16="http://schemas.microsoft.com/office/drawing/2014/main" id="{3EA644D4-07F6-C350-BEC8-5F44355B4D7C}"/>
              </a:ext>
            </a:extLst>
          </p:cNvPr>
          <p:cNvPicPr>
            <a:picLocks noChangeAspect="1"/>
          </p:cNvPicPr>
          <p:nvPr/>
        </p:nvPicPr>
        <p:blipFill>
          <a:blip r:embed="rId3"/>
          <a:stretch>
            <a:fillRect/>
          </a:stretch>
        </p:blipFill>
        <p:spPr>
          <a:xfrm>
            <a:off x="4065587" y="5281401"/>
            <a:ext cx="7134225" cy="488950"/>
          </a:xfrm>
          <a:prstGeom prst="rect">
            <a:avLst/>
          </a:prstGeom>
        </p:spPr>
      </p:pic>
      <p:pic>
        <p:nvPicPr>
          <p:cNvPr id="7" name="Picture 6">
            <a:extLst>
              <a:ext uri="{FF2B5EF4-FFF2-40B4-BE49-F238E27FC236}">
                <a16:creationId xmlns:a16="http://schemas.microsoft.com/office/drawing/2014/main" id="{830C4EDB-BF47-E38A-331E-70C79186254D}"/>
              </a:ext>
            </a:extLst>
          </p:cNvPr>
          <p:cNvPicPr>
            <a:picLocks noChangeAspect="1"/>
          </p:cNvPicPr>
          <p:nvPr/>
        </p:nvPicPr>
        <p:blipFill>
          <a:blip r:embed="rId4"/>
          <a:stretch>
            <a:fillRect/>
          </a:stretch>
        </p:blipFill>
        <p:spPr>
          <a:xfrm>
            <a:off x="4065587" y="4136813"/>
            <a:ext cx="7134225" cy="1144588"/>
          </a:xfrm>
          <a:prstGeom prst="rect">
            <a:avLst/>
          </a:prstGeom>
        </p:spPr>
      </p:pic>
      <p:sp>
        <p:nvSpPr>
          <p:cNvPr id="2" name="Title 1">
            <a:extLst>
              <a:ext uri="{FF2B5EF4-FFF2-40B4-BE49-F238E27FC236}">
                <a16:creationId xmlns:a16="http://schemas.microsoft.com/office/drawing/2014/main" id="{AF06E6BC-0459-FC45-14A4-26FBC5345C1D}"/>
              </a:ext>
            </a:extLst>
          </p:cNvPr>
          <p:cNvSpPr>
            <a:spLocks noGrp="1"/>
          </p:cNvSpPr>
          <p:nvPr>
            <p:ph type="title"/>
          </p:nvPr>
        </p:nvSpPr>
        <p:spPr>
          <a:xfrm>
            <a:off x="640080" y="2074363"/>
            <a:ext cx="2752354" cy="2709275"/>
          </a:xfrm>
          <a:prstGeom prst="ellipse">
            <a:avLst/>
          </a:prstGeom>
          <a:solidFill>
            <a:srgbClr val="262626"/>
          </a:solidFill>
          <a:ln w="174625" cmpd="thinThick">
            <a:solidFill>
              <a:srgbClr val="262626"/>
            </a:solidFill>
          </a:ln>
        </p:spPr>
        <p:txBody>
          <a:bodyPr vert="horz" lIns="91440" tIns="45720" rIns="91440" bIns="45720" rtlCol="0" anchor="ctr">
            <a:normAutofit/>
          </a:bodyPr>
          <a:lstStyle/>
          <a:p>
            <a:pPr algn="ctr"/>
            <a:r>
              <a:rPr lang="en-US" sz="2600" kern="1200">
                <a:solidFill>
                  <a:srgbClr val="FFFFFF"/>
                </a:solidFill>
                <a:latin typeface="+mj-lt"/>
                <a:ea typeface="+mj-ea"/>
                <a:cs typeface="+mj-cs"/>
              </a:rPr>
              <a:t>TSM Q1 &amp; 2 Results for Complaints</a:t>
            </a:r>
          </a:p>
        </p:txBody>
      </p:sp>
      <p:sp>
        <p:nvSpPr>
          <p:cNvPr id="3" name="Rectangle 2">
            <a:extLst>
              <a:ext uri="{FF2B5EF4-FFF2-40B4-BE49-F238E27FC236}">
                <a16:creationId xmlns:a16="http://schemas.microsoft.com/office/drawing/2014/main" id="{023341A6-60C9-426E-A2EB-3A388B0FB408}"/>
              </a:ext>
            </a:extLst>
          </p:cNvPr>
          <p:cNvSpPr/>
          <p:nvPr/>
        </p:nvSpPr>
        <p:spPr>
          <a:xfrm>
            <a:off x="9402679" y="3525253"/>
            <a:ext cx="613610" cy="246647"/>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TextBox 3">
            <a:extLst>
              <a:ext uri="{FF2B5EF4-FFF2-40B4-BE49-F238E27FC236}">
                <a16:creationId xmlns:a16="http://schemas.microsoft.com/office/drawing/2014/main" id="{6C690473-4951-AE79-E9E5-E31DCC457CC1}"/>
              </a:ext>
            </a:extLst>
          </p:cNvPr>
          <p:cNvSpPr txBox="1"/>
          <p:nvPr/>
        </p:nvSpPr>
        <p:spPr>
          <a:xfrm>
            <a:off x="9492916" y="3524752"/>
            <a:ext cx="673768" cy="230832"/>
          </a:xfrm>
          <a:prstGeom prst="rect">
            <a:avLst/>
          </a:prstGeom>
          <a:noFill/>
        </p:spPr>
        <p:txBody>
          <a:bodyPr wrap="square" rtlCol="0">
            <a:spAutoFit/>
          </a:bodyPr>
          <a:lstStyle/>
          <a:p>
            <a:r>
              <a:rPr lang="en-GB" sz="900" b="1" dirty="0"/>
              <a:t>23.52%</a:t>
            </a:r>
          </a:p>
        </p:txBody>
      </p:sp>
    </p:spTree>
    <p:extLst>
      <p:ext uri="{BB962C8B-B14F-4D97-AF65-F5344CB8AC3E}">
        <p14:creationId xmlns:p14="http://schemas.microsoft.com/office/powerpoint/2010/main" val="19655031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6753252F-4873-4F63-801D-CC719279A7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047C8CCB-F95D-4249-92DD-651249D353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013557" cy="6858000"/>
          </a:xfrm>
          <a:prstGeom prst="rect">
            <a:avLst/>
          </a:prstGeom>
          <a:solidFill>
            <a:srgbClr val="7F7F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Content Placeholder 7">
            <a:extLst>
              <a:ext uri="{FF2B5EF4-FFF2-40B4-BE49-F238E27FC236}">
                <a16:creationId xmlns:a16="http://schemas.microsoft.com/office/drawing/2014/main" id="{F3428C1D-0CFB-EF03-68B7-8A179281FBA2}"/>
              </a:ext>
            </a:extLst>
          </p:cNvPr>
          <p:cNvPicPr>
            <a:picLocks noGrp="1" noChangeAspect="1"/>
          </p:cNvPicPr>
          <p:nvPr>
            <p:ph idx="1"/>
          </p:nvPr>
        </p:nvPicPr>
        <p:blipFill>
          <a:blip r:embed="rId3"/>
          <a:stretch>
            <a:fillRect/>
          </a:stretch>
        </p:blipFill>
        <p:spPr>
          <a:xfrm>
            <a:off x="4141788" y="960438"/>
            <a:ext cx="6981825" cy="3214688"/>
          </a:xfrm>
          <a:prstGeom prst="rect">
            <a:avLst/>
          </a:prstGeom>
        </p:spPr>
      </p:pic>
      <p:pic>
        <p:nvPicPr>
          <p:cNvPr id="13" name="Picture 12">
            <a:extLst>
              <a:ext uri="{FF2B5EF4-FFF2-40B4-BE49-F238E27FC236}">
                <a16:creationId xmlns:a16="http://schemas.microsoft.com/office/drawing/2014/main" id="{800BED0A-E251-B7B6-808E-71963DE53746}"/>
              </a:ext>
            </a:extLst>
          </p:cNvPr>
          <p:cNvPicPr>
            <a:picLocks noChangeAspect="1"/>
          </p:cNvPicPr>
          <p:nvPr/>
        </p:nvPicPr>
        <p:blipFill>
          <a:blip r:embed="rId4"/>
          <a:stretch>
            <a:fillRect/>
          </a:stretch>
        </p:blipFill>
        <p:spPr>
          <a:xfrm>
            <a:off x="4141787" y="5357390"/>
            <a:ext cx="6981825" cy="396875"/>
          </a:xfrm>
          <a:prstGeom prst="rect">
            <a:avLst/>
          </a:prstGeom>
        </p:spPr>
      </p:pic>
      <p:pic>
        <p:nvPicPr>
          <p:cNvPr id="11" name="Picture 10">
            <a:extLst>
              <a:ext uri="{FF2B5EF4-FFF2-40B4-BE49-F238E27FC236}">
                <a16:creationId xmlns:a16="http://schemas.microsoft.com/office/drawing/2014/main" id="{B36CEF60-CB66-7F30-7E65-9D7DD72827A0}"/>
              </a:ext>
            </a:extLst>
          </p:cNvPr>
          <p:cNvPicPr>
            <a:picLocks noChangeAspect="1"/>
          </p:cNvPicPr>
          <p:nvPr/>
        </p:nvPicPr>
        <p:blipFill>
          <a:blip r:embed="rId5"/>
          <a:stretch>
            <a:fillRect/>
          </a:stretch>
        </p:blipFill>
        <p:spPr>
          <a:xfrm>
            <a:off x="4141787" y="4158827"/>
            <a:ext cx="6981825" cy="1198563"/>
          </a:xfrm>
          <a:prstGeom prst="rect">
            <a:avLst/>
          </a:prstGeom>
        </p:spPr>
      </p:pic>
      <p:sp>
        <p:nvSpPr>
          <p:cNvPr id="2" name="Title 1">
            <a:extLst>
              <a:ext uri="{FF2B5EF4-FFF2-40B4-BE49-F238E27FC236}">
                <a16:creationId xmlns:a16="http://schemas.microsoft.com/office/drawing/2014/main" id="{AF06E6BC-0459-FC45-14A4-26FBC5345C1D}"/>
              </a:ext>
            </a:extLst>
          </p:cNvPr>
          <p:cNvSpPr>
            <a:spLocks noGrp="1"/>
          </p:cNvSpPr>
          <p:nvPr>
            <p:ph type="title"/>
          </p:nvPr>
        </p:nvSpPr>
        <p:spPr>
          <a:xfrm>
            <a:off x="640080" y="2074363"/>
            <a:ext cx="2752354" cy="2709275"/>
          </a:xfrm>
          <a:prstGeom prst="ellipse">
            <a:avLst/>
          </a:prstGeom>
          <a:solidFill>
            <a:srgbClr val="262626"/>
          </a:solidFill>
          <a:ln w="174625" cmpd="thinThick">
            <a:solidFill>
              <a:srgbClr val="262626"/>
            </a:solidFill>
          </a:ln>
        </p:spPr>
        <p:txBody>
          <a:bodyPr vert="horz" lIns="91440" tIns="45720" rIns="91440" bIns="45720" rtlCol="0" anchor="ctr">
            <a:normAutofit/>
          </a:bodyPr>
          <a:lstStyle/>
          <a:p>
            <a:pPr algn="ctr"/>
            <a:r>
              <a:rPr lang="en-US" sz="2600" kern="1200">
                <a:solidFill>
                  <a:srgbClr val="FFFFFF"/>
                </a:solidFill>
                <a:latin typeface="+mj-lt"/>
                <a:ea typeface="+mj-ea"/>
                <a:cs typeface="+mj-cs"/>
              </a:rPr>
              <a:t>TSM Q1 &amp; 2 Results for Complaints</a:t>
            </a:r>
          </a:p>
        </p:txBody>
      </p:sp>
      <p:sp>
        <p:nvSpPr>
          <p:cNvPr id="3" name="TextBox 2">
            <a:extLst>
              <a:ext uri="{FF2B5EF4-FFF2-40B4-BE49-F238E27FC236}">
                <a16:creationId xmlns:a16="http://schemas.microsoft.com/office/drawing/2014/main" id="{B343DA3E-C51D-24B3-0BF5-4304A7B8A0F8}"/>
              </a:ext>
            </a:extLst>
          </p:cNvPr>
          <p:cNvSpPr txBox="1"/>
          <p:nvPr/>
        </p:nvSpPr>
        <p:spPr>
          <a:xfrm>
            <a:off x="9198142" y="3531120"/>
            <a:ext cx="571500" cy="230832"/>
          </a:xfrm>
          <a:prstGeom prst="rect">
            <a:avLst/>
          </a:prstGeom>
          <a:solidFill>
            <a:schemeClr val="bg1"/>
          </a:solidFill>
        </p:spPr>
        <p:txBody>
          <a:bodyPr wrap="square" rtlCol="0">
            <a:spAutoFit/>
          </a:bodyPr>
          <a:lstStyle/>
          <a:p>
            <a:r>
              <a:rPr lang="en-GB" sz="900" b="1" dirty="0"/>
              <a:t>30.76%</a:t>
            </a:r>
          </a:p>
        </p:txBody>
      </p:sp>
    </p:spTree>
    <p:extLst>
      <p:ext uri="{BB962C8B-B14F-4D97-AF65-F5344CB8AC3E}">
        <p14:creationId xmlns:p14="http://schemas.microsoft.com/office/powerpoint/2010/main" val="19173925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Notes xmlns="ecf36257-2e34-4d7c-a4a4-3c1d3b3aae75" xsi:nil="true"/>
    <lcf76f155ced4ddcb4097134ff3c332f xmlns="ecf36257-2e34-4d7c-a4a4-3c1d3b3aae75">
      <Terms xmlns="http://schemas.microsoft.com/office/infopath/2007/PartnerControls"/>
    </lcf76f155ced4ddcb4097134ff3c332f>
    <TaxCatchAll xmlns="75304046-ffad-4f70-9f4b-bbc776f1b690" xsi:nil="true"/>
    <SharedWithUsers xmlns="8fda6ffb-7a84-49cd-abd7-ef1e119bdf78">
      <UserInfo>
        <DisplayName>James Hart</DisplayName>
        <AccountId>39</AccountId>
        <AccountType/>
      </UserInfo>
      <UserInfo>
        <DisplayName>David White</DisplayName>
        <AccountId>10</AccountId>
        <AccountType/>
      </UserInfo>
      <UserInfo>
        <DisplayName>Kerry Lecomber</DisplayName>
        <AccountId>13</AccountId>
        <AccountType/>
      </UserInfo>
    </SharedWithUser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EAB55DEFE0E25E4D9DBEBAD088AE547A" ma:contentTypeVersion="15" ma:contentTypeDescription="Create a new document." ma:contentTypeScope="" ma:versionID="00794c791b416138133ecd69c627943e">
  <xsd:schema xmlns:xsd="http://www.w3.org/2001/XMLSchema" xmlns:xs="http://www.w3.org/2001/XMLSchema" xmlns:p="http://schemas.microsoft.com/office/2006/metadata/properties" xmlns:ns2="ecf36257-2e34-4d7c-a4a4-3c1d3b3aae75" xmlns:ns3="75304046-ffad-4f70-9f4b-bbc776f1b690" xmlns:ns4="8fda6ffb-7a84-49cd-abd7-ef1e119bdf78" targetNamespace="http://schemas.microsoft.com/office/2006/metadata/properties" ma:root="true" ma:fieldsID="407d926f0d5a1827c2ed483f0ec5fe90" ns2:_="" ns3:_="" ns4:_="">
    <xsd:import namespace="ecf36257-2e34-4d7c-a4a4-3c1d3b3aae75"/>
    <xsd:import namespace="75304046-ffad-4f70-9f4b-bbc776f1b690"/>
    <xsd:import namespace="8fda6ffb-7a84-49cd-abd7-ef1e119bdf78"/>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4:SharedWithUsers" minOccurs="0"/>
                <xsd:element ref="ns4:SharedWithDetails" minOccurs="0"/>
                <xsd:element ref="ns2:Not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cf36257-2e34-4d7c-a4a4-3c1d3b3aae7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a06bf4c4-4eb2-40f1-bc0e-6b8189d6fc30" ma:termSetId="09814cd3-568e-fe90-9814-8d621ff8fb84" ma:anchorId="fba54fb3-c3e1-fe81-a776-ca4b69148c4d" ma:open="true" ma:isKeyword="false">
      <xsd:complexType>
        <xsd:sequence>
          <xsd:element ref="pc:Terms" minOccurs="0" maxOccurs="1"/>
        </xsd:sequence>
      </xsd:complex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Notes" ma:index="21" nillable="true" ma:displayName="Notes" ma:format="Dropdown" ma:internalName="Notes">
      <xsd:simpleType>
        <xsd:restriction base="dms:Note">
          <xsd:maxLength value="255"/>
        </xsd:restriction>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5304046-ffad-4f70-9f4b-bbc776f1b690"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0a2148e0-05ee-464d-bfb8-0df88ee6712d}" ma:internalName="TaxCatchAll" ma:showField="CatchAllData" ma:web="8fda6ffb-7a84-49cd-abd7-ef1e119bdf78">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8fda6ffb-7a84-49cd-abd7-ef1e119bdf78" elementFormDefault="qualified">
    <xsd:import namespace="http://schemas.microsoft.com/office/2006/documentManagement/types"/>
    <xsd:import namespace="http://schemas.microsoft.com/office/infopath/2007/PartnerControls"/>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52031F1-830A-468E-965D-5226A3976D57}">
  <ds:schemaRefs>
    <ds:schemaRef ds:uri="http://schemas.microsoft.com/sharepoint/v3/contenttype/forms"/>
  </ds:schemaRefs>
</ds:datastoreItem>
</file>

<file path=customXml/itemProps2.xml><?xml version="1.0" encoding="utf-8"?>
<ds:datastoreItem xmlns:ds="http://schemas.openxmlformats.org/officeDocument/2006/customXml" ds:itemID="{84267086-3375-4AB8-9478-EAD62D664AEC}">
  <ds:schemaRefs>
    <ds:schemaRef ds:uri="http://schemas.microsoft.com/office/2006/metadata/properties"/>
    <ds:schemaRef ds:uri="http://purl.org/dc/terms/"/>
    <ds:schemaRef ds:uri="http://schemas.microsoft.com/office/infopath/2007/PartnerControls"/>
    <ds:schemaRef ds:uri="http://www.w3.org/XML/1998/namespace"/>
    <ds:schemaRef ds:uri="8fda6ffb-7a84-49cd-abd7-ef1e119bdf78"/>
    <ds:schemaRef ds:uri="http://schemas.microsoft.com/office/2006/documentManagement/types"/>
    <ds:schemaRef ds:uri="http://schemas.openxmlformats.org/package/2006/metadata/core-properties"/>
    <ds:schemaRef ds:uri="75304046-ffad-4f70-9f4b-bbc776f1b690"/>
    <ds:schemaRef ds:uri="ecf36257-2e34-4d7c-a4a4-3c1d3b3aae75"/>
    <ds:schemaRef ds:uri="http://purl.org/dc/dcmitype/"/>
    <ds:schemaRef ds:uri="http://purl.org/dc/elements/1.1/"/>
  </ds:schemaRefs>
</ds:datastoreItem>
</file>

<file path=customXml/itemProps3.xml><?xml version="1.0" encoding="utf-8"?>
<ds:datastoreItem xmlns:ds="http://schemas.openxmlformats.org/officeDocument/2006/customXml" ds:itemID="{73B12FB8-FACC-4DDE-898E-E8E1EBF8B661}">
  <ds:schemaRefs>
    <ds:schemaRef ds:uri="75304046-ffad-4f70-9f4b-bbc776f1b690"/>
    <ds:schemaRef ds:uri="8fda6ffb-7a84-49cd-abd7-ef1e119bdf78"/>
    <ds:schemaRef ds:uri="ecf36257-2e34-4d7c-a4a4-3c1d3b3aae7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79</TotalTime>
  <Words>829</Words>
  <Application>Microsoft Office PowerPoint</Application>
  <PresentationFormat>Widescreen</PresentationFormat>
  <Paragraphs>111</Paragraphs>
  <Slides>11</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SoleSerifTextRegular</vt:lpstr>
      <vt:lpstr>Office Theme</vt:lpstr>
      <vt:lpstr>Housing Complaints  Task Force</vt:lpstr>
      <vt:lpstr>Agenda</vt:lpstr>
      <vt:lpstr>Housing Repair Complaints Q2</vt:lpstr>
      <vt:lpstr>Tenancy Services &amp; Housing Solutions Complaints Q2</vt:lpstr>
      <vt:lpstr>Stage Two Complaints &amp; Housing Ombudsman Cases</vt:lpstr>
      <vt:lpstr>Housing Ombudsman News</vt:lpstr>
      <vt:lpstr>Islington Continued…</vt:lpstr>
      <vt:lpstr>TSM Q1 &amp; 2 Results for Complaints</vt:lpstr>
      <vt:lpstr>TSM Q1 &amp; 2 Results for Complaints</vt:lpstr>
      <vt:lpstr>Over to you for Preventative Actions Identified this Quarter</vt:lpstr>
      <vt:lpstr>Up Next…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Housing Complaints Task Force</dc:title>
  <dc:creator>David White</dc:creator>
  <cp:lastModifiedBy>Victoria Freer</cp:lastModifiedBy>
  <cp:revision>8</cp:revision>
  <dcterms:created xsi:type="dcterms:W3CDTF">2023-01-04T13:58:08Z</dcterms:created>
  <dcterms:modified xsi:type="dcterms:W3CDTF">2023-12-05T08:54:00Z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0x010100EAB55DEFE0E25E4D9DBEBAD088AE547A</vt:lpwstr>
  </property>
  <property fmtid="{D5CDD505-2E9C-101B-9397-08002B2CF9AE}" pid="3" name="MediaServiceImageTags">
    <vt:lpwstr/>
  </property>
</Properties>
</file>