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57" r:id="rId6"/>
    <p:sldId id="263" r:id="rId7"/>
    <p:sldId id="264" r:id="rId8"/>
    <p:sldId id="266" r:id="rId9"/>
    <p:sldId id="269" r:id="rId10"/>
    <p:sldId id="272" r:id="rId11"/>
    <p:sldId id="271" r:id="rId12"/>
    <p:sldId id="262" r:id="rId13"/>
    <p:sldId id="273" r:id="rId14"/>
    <p:sldId id="260"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681941-5E9F-4D12-A6C9-67E34BE33200}" v="1" dt="2023-08-01T10:41:56.771"/>
    <p1510:client id="{64EC49BC-6598-443C-A78A-5843BFECFD71}" v="123" dt="2023-07-26T12:51:24.591"/>
    <p1510:client id="{FA09972B-1431-41B3-992C-24B3D65FD230}" v="246" dt="2023-07-26T12:51:44.7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dgm:fillClrLst>
    <dgm:linClrLst meth="repeat">
      <a:schemeClr val="lt1">
        <a:alpha val="0"/>
      </a:schemeClr>
    </dgm:linClrLst>
    <dgm:effectClrLst/>
    <dgm:txLinClrLst/>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63DA93DD-561B-499C-A6AC-3CBC4F50AF0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9FF1B20-2726-4F52-A8BE-2772A24F0899}">
      <dgm:prSet/>
      <dgm:spPr/>
      <dgm:t>
        <a:bodyPr/>
        <a:lstStyle/>
        <a:p>
          <a:r>
            <a:rPr lang="en-GB"/>
            <a:t>Ombudsman determination case – Update. </a:t>
          </a:r>
          <a:endParaRPr lang="en-US"/>
        </a:p>
      </dgm:t>
    </dgm:pt>
    <dgm:pt modelId="{094E67E8-7919-47B0-9958-CF0076EB0829}" type="parTrans" cxnId="{62FA36CF-304C-41E2-920A-29EEA0F9E5F6}">
      <dgm:prSet/>
      <dgm:spPr/>
      <dgm:t>
        <a:bodyPr/>
        <a:lstStyle/>
        <a:p>
          <a:endParaRPr lang="en-US"/>
        </a:p>
      </dgm:t>
    </dgm:pt>
    <dgm:pt modelId="{57E462CB-6B51-4DD9-9C21-89C301281BE1}" type="sibTrans" cxnId="{62FA36CF-304C-41E2-920A-29EEA0F9E5F6}">
      <dgm:prSet/>
      <dgm:spPr/>
      <dgm:t>
        <a:bodyPr/>
        <a:lstStyle/>
        <a:p>
          <a:endParaRPr lang="en-US"/>
        </a:p>
      </dgm:t>
    </dgm:pt>
    <dgm:pt modelId="{3BFBCA98-C646-4E8A-81C4-688084193E7C}">
      <dgm:prSet/>
      <dgm:spPr/>
      <dgm:t>
        <a:bodyPr/>
        <a:lstStyle/>
        <a:p>
          <a:r>
            <a:rPr lang="en-US"/>
            <a:t>Improving Communication Action plan</a:t>
          </a:r>
        </a:p>
      </dgm:t>
    </dgm:pt>
    <dgm:pt modelId="{7A76C3BD-39CC-48D9-BBBC-E5975B6DEC33}" type="parTrans" cxnId="{A5F8BDA0-FA37-46D6-8062-D139A4D92F1B}">
      <dgm:prSet/>
      <dgm:spPr/>
      <dgm:t>
        <a:bodyPr/>
        <a:lstStyle/>
        <a:p>
          <a:endParaRPr lang="en-US"/>
        </a:p>
      </dgm:t>
    </dgm:pt>
    <dgm:pt modelId="{F7987904-7E4F-457E-A02F-914DF30573AD}" type="sibTrans" cxnId="{A5F8BDA0-FA37-46D6-8062-D139A4D92F1B}">
      <dgm:prSet/>
      <dgm:spPr/>
      <dgm:t>
        <a:bodyPr/>
        <a:lstStyle/>
        <a:p>
          <a:endParaRPr lang="en-US"/>
        </a:p>
      </dgm:t>
    </dgm:pt>
    <dgm:pt modelId="{02684853-A365-446D-9251-92F48205C538}">
      <dgm:prSet/>
      <dgm:spPr/>
      <dgm:t>
        <a:bodyPr/>
        <a:lstStyle/>
        <a:p>
          <a:r>
            <a:rPr lang="en-US"/>
            <a:t>Ombudsman News</a:t>
          </a:r>
        </a:p>
      </dgm:t>
    </dgm:pt>
    <dgm:pt modelId="{71B21547-3E87-406A-A33D-44F5358F675D}" type="parTrans" cxnId="{38C1E357-98C4-4103-B476-BCD2C524E834}">
      <dgm:prSet/>
      <dgm:spPr/>
      <dgm:t>
        <a:bodyPr/>
        <a:lstStyle/>
        <a:p>
          <a:endParaRPr lang="en-US"/>
        </a:p>
      </dgm:t>
    </dgm:pt>
    <dgm:pt modelId="{EE8CB192-5314-41BE-96D2-5BA4A2BA347C}" type="sibTrans" cxnId="{38C1E357-98C4-4103-B476-BCD2C524E834}">
      <dgm:prSet/>
      <dgm:spPr/>
      <dgm:t>
        <a:bodyPr/>
        <a:lstStyle/>
        <a:p>
          <a:endParaRPr lang="en-US"/>
        </a:p>
      </dgm:t>
    </dgm:pt>
    <dgm:pt modelId="{5A16AC5E-4F66-4866-9590-E3B9F3426C99}" type="pres">
      <dgm:prSet presAssocID="{63DA93DD-561B-499C-A6AC-3CBC4F50AF07}" presName="root" presStyleCnt="0">
        <dgm:presLayoutVars>
          <dgm:dir/>
          <dgm:resizeHandles val="exact"/>
        </dgm:presLayoutVars>
      </dgm:prSet>
      <dgm:spPr/>
    </dgm:pt>
    <dgm:pt modelId="{281EDF69-1026-4B55-AD71-7BCEC9C742A6}" type="pres">
      <dgm:prSet presAssocID="{69FF1B20-2726-4F52-A8BE-2772A24F0899}" presName="compNode" presStyleCnt="0"/>
      <dgm:spPr/>
    </dgm:pt>
    <dgm:pt modelId="{03156EAE-582D-499E-99F0-E20A178B2DB1}" type="pres">
      <dgm:prSet presAssocID="{69FF1B20-2726-4F52-A8BE-2772A24F0899}" presName="bgRect" presStyleLbl="bgShp" presStyleIdx="0" presStyleCnt="3"/>
      <dgm:spPr/>
    </dgm:pt>
    <dgm:pt modelId="{BB4CE8EF-0A27-4E13-A937-6C6E788A6F14}" type="pres">
      <dgm:prSet presAssocID="{69FF1B20-2726-4F52-A8BE-2772A24F089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CD717D86-EDEF-4266-B6D3-CB853CD9AAB6}" type="pres">
      <dgm:prSet presAssocID="{69FF1B20-2726-4F52-A8BE-2772A24F0899}" presName="spaceRect" presStyleCnt="0"/>
      <dgm:spPr/>
    </dgm:pt>
    <dgm:pt modelId="{F825E9D7-70BC-4288-A1D3-EF5BBFF344F0}" type="pres">
      <dgm:prSet presAssocID="{69FF1B20-2726-4F52-A8BE-2772A24F0899}" presName="parTx" presStyleLbl="revTx" presStyleIdx="0" presStyleCnt="3">
        <dgm:presLayoutVars>
          <dgm:chMax val="0"/>
          <dgm:chPref val="0"/>
        </dgm:presLayoutVars>
      </dgm:prSet>
      <dgm:spPr/>
    </dgm:pt>
    <dgm:pt modelId="{5C5F5CFB-D6F4-4E7A-8AC1-716EB26779D4}" type="pres">
      <dgm:prSet presAssocID="{57E462CB-6B51-4DD9-9C21-89C301281BE1}" presName="sibTrans" presStyleCnt="0"/>
      <dgm:spPr/>
    </dgm:pt>
    <dgm:pt modelId="{00022B74-FDED-49CC-96A6-ED472080F6B5}" type="pres">
      <dgm:prSet presAssocID="{3BFBCA98-C646-4E8A-81C4-688084193E7C}" presName="compNode" presStyleCnt="0"/>
      <dgm:spPr/>
    </dgm:pt>
    <dgm:pt modelId="{74ECA717-CC07-492F-96F3-1318689E345D}" type="pres">
      <dgm:prSet presAssocID="{3BFBCA98-C646-4E8A-81C4-688084193E7C}" presName="bgRect" presStyleLbl="bgShp" presStyleIdx="1" presStyleCnt="3"/>
      <dgm:spPr/>
    </dgm:pt>
    <dgm:pt modelId="{3E21442F-8906-4AF0-A24E-6CA33B311D2E}" type="pres">
      <dgm:prSet presAssocID="{3BFBCA98-C646-4E8A-81C4-688084193E7C}"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omment Important with solid fill"/>
        </a:ext>
      </dgm:extLst>
    </dgm:pt>
    <dgm:pt modelId="{F08C0E37-86A8-4887-9D61-A09081181F6D}" type="pres">
      <dgm:prSet presAssocID="{3BFBCA98-C646-4E8A-81C4-688084193E7C}" presName="spaceRect" presStyleCnt="0"/>
      <dgm:spPr/>
    </dgm:pt>
    <dgm:pt modelId="{0B59A980-B801-40BD-9FA4-AB58883514EF}" type="pres">
      <dgm:prSet presAssocID="{3BFBCA98-C646-4E8A-81C4-688084193E7C}" presName="parTx" presStyleLbl="revTx" presStyleIdx="1" presStyleCnt="3">
        <dgm:presLayoutVars>
          <dgm:chMax val="0"/>
          <dgm:chPref val="0"/>
        </dgm:presLayoutVars>
      </dgm:prSet>
      <dgm:spPr/>
    </dgm:pt>
    <dgm:pt modelId="{676A223C-43EF-4242-AF8E-827C6FCC5F5C}" type="pres">
      <dgm:prSet presAssocID="{F7987904-7E4F-457E-A02F-914DF30573AD}" presName="sibTrans" presStyleCnt="0"/>
      <dgm:spPr/>
    </dgm:pt>
    <dgm:pt modelId="{A76FA2BB-E6CA-46E1-A87D-491882E3C129}" type="pres">
      <dgm:prSet presAssocID="{02684853-A365-446D-9251-92F48205C538}" presName="compNode" presStyleCnt="0"/>
      <dgm:spPr/>
    </dgm:pt>
    <dgm:pt modelId="{1586014B-D9FB-4600-9B83-4429EF04F24F}" type="pres">
      <dgm:prSet presAssocID="{02684853-A365-446D-9251-92F48205C538}" presName="bgRect" presStyleLbl="bgShp" presStyleIdx="2" presStyleCnt="3"/>
      <dgm:spPr/>
    </dgm:pt>
    <dgm:pt modelId="{09FA2069-DE0C-4190-A966-7ACD5A771F97}" type="pres">
      <dgm:prSet presAssocID="{02684853-A365-446D-9251-92F48205C53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egaphone1 with solid fill"/>
        </a:ext>
      </dgm:extLst>
    </dgm:pt>
    <dgm:pt modelId="{347C562D-472F-4C1F-BE86-3B2ACBC6F0B7}" type="pres">
      <dgm:prSet presAssocID="{02684853-A365-446D-9251-92F48205C538}" presName="spaceRect" presStyleCnt="0"/>
      <dgm:spPr/>
    </dgm:pt>
    <dgm:pt modelId="{8D91EB1C-BE18-4F06-BB2E-93FABAA42496}" type="pres">
      <dgm:prSet presAssocID="{02684853-A365-446D-9251-92F48205C538}" presName="parTx" presStyleLbl="revTx" presStyleIdx="2" presStyleCnt="3">
        <dgm:presLayoutVars>
          <dgm:chMax val="0"/>
          <dgm:chPref val="0"/>
        </dgm:presLayoutVars>
      </dgm:prSet>
      <dgm:spPr/>
    </dgm:pt>
  </dgm:ptLst>
  <dgm:cxnLst>
    <dgm:cxn modelId="{D68A570E-9977-419D-A5FE-A5DFFE5C53D0}" type="presOf" srcId="{02684853-A365-446D-9251-92F48205C538}" destId="{8D91EB1C-BE18-4F06-BB2E-93FABAA42496}" srcOrd="0" destOrd="0" presId="urn:microsoft.com/office/officeart/2018/2/layout/IconVerticalSolidList"/>
    <dgm:cxn modelId="{4007DD32-4131-45BF-92CF-A1B4F2474BF5}" type="presOf" srcId="{69FF1B20-2726-4F52-A8BE-2772A24F0899}" destId="{F825E9D7-70BC-4288-A1D3-EF5BBFF344F0}" srcOrd="0" destOrd="0" presId="urn:microsoft.com/office/officeart/2018/2/layout/IconVerticalSolidList"/>
    <dgm:cxn modelId="{66F28E60-02D9-4D41-9D52-45AC0329F089}" type="presOf" srcId="{63DA93DD-561B-499C-A6AC-3CBC4F50AF07}" destId="{5A16AC5E-4F66-4866-9590-E3B9F3426C99}" srcOrd="0" destOrd="0" presId="urn:microsoft.com/office/officeart/2018/2/layout/IconVerticalSolidList"/>
    <dgm:cxn modelId="{2D8AA665-339A-4536-82E8-B68E52794403}" type="presOf" srcId="{3BFBCA98-C646-4E8A-81C4-688084193E7C}" destId="{0B59A980-B801-40BD-9FA4-AB58883514EF}" srcOrd="0" destOrd="0" presId="urn:microsoft.com/office/officeart/2018/2/layout/IconVerticalSolidList"/>
    <dgm:cxn modelId="{38C1E357-98C4-4103-B476-BCD2C524E834}" srcId="{63DA93DD-561B-499C-A6AC-3CBC4F50AF07}" destId="{02684853-A365-446D-9251-92F48205C538}" srcOrd="2" destOrd="0" parTransId="{71B21547-3E87-406A-A33D-44F5358F675D}" sibTransId="{EE8CB192-5314-41BE-96D2-5BA4A2BA347C}"/>
    <dgm:cxn modelId="{A5F8BDA0-FA37-46D6-8062-D139A4D92F1B}" srcId="{63DA93DD-561B-499C-A6AC-3CBC4F50AF07}" destId="{3BFBCA98-C646-4E8A-81C4-688084193E7C}" srcOrd="1" destOrd="0" parTransId="{7A76C3BD-39CC-48D9-BBBC-E5975B6DEC33}" sibTransId="{F7987904-7E4F-457E-A02F-914DF30573AD}"/>
    <dgm:cxn modelId="{62FA36CF-304C-41E2-920A-29EEA0F9E5F6}" srcId="{63DA93DD-561B-499C-A6AC-3CBC4F50AF07}" destId="{69FF1B20-2726-4F52-A8BE-2772A24F0899}" srcOrd="0" destOrd="0" parTransId="{094E67E8-7919-47B0-9958-CF0076EB0829}" sibTransId="{57E462CB-6B51-4DD9-9C21-89C301281BE1}"/>
    <dgm:cxn modelId="{A017AEC9-4FAA-4649-8A73-C43948F85DDC}" type="presParOf" srcId="{5A16AC5E-4F66-4866-9590-E3B9F3426C99}" destId="{281EDF69-1026-4B55-AD71-7BCEC9C742A6}" srcOrd="0" destOrd="0" presId="urn:microsoft.com/office/officeart/2018/2/layout/IconVerticalSolidList"/>
    <dgm:cxn modelId="{3997307E-E070-4564-A0F2-1933BC75C40C}" type="presParOf" srcId="{281EDF69-1026-4B55-AD71-7BCEC9C742A6}" destId="{03156EAE-582D-499E-99F0-E20A178B2DB1}" srcOrd="0" destOrd="0" presId="urn:microsoft.com/office/officeart/2018/2/layout/IconVerticalSolidList"/>
    <dgm:cxn modelId="{000CC699-AEC4-4BF0-AF22-E1C2F164B52A}" type="presParOf" srcId="{281EDF69-1026-4B55-AD71-7BCEC9C742A6}" destId="{BB4CE8EF-0A27-4E13-A937-6C6E788A6F14}" srcOrd="1" destOrd="0" presId="urn:microsoft.com/office/officeart/2018/2/layout/IconVerticalSolidList"/>
    <dgm:cxn modelId="{0ACC7CAE-EFA5-4973-A79E-3525AF275D22}" type="presParOf" srcId="{281EDF69-1026-4B55-AD71-7BCEC9C742A6}" destId="{CD717D86-EDEF-4266-B6D3-CB853CD9AAB6}" srcOrd="2" destOrd="0" presId="urn:microsoft.com/office/officeart/2018/2/layout/IconVerticalSolidList"/>
    <dgm:cxn modelId="{8AAFBEF5-70B7-4368-9CBB-C489D16978FF}" type="presParOf" srcId="{281EDF69-1026-4B55-AD71-7BCEC9C742A6}" destId="{F825E9D7-70BC-4288-A1D3-EF5BBFF344F0}" srcOrd="3" destOrd="0" presId="urn:microsoft.com/office/officeart/2018/2/layout/IconVerticalSolidList"/>
    <dgm:cxn modelId="{861B70EE-89E8-4C32-9761-F1D6DE009C07}" type="presParOf" srcId="{5A16AC5E-4F66-4866-9590-E3B9F3426C99}" destId="{5C5F5CFB-D6F4-4E7A-8AC1-716EB26779D4}" srcOrd="1" destOrd="0" presId="urn:microsoft.com/office/officeart/2018/2/layout/IconVerticalSolidList"/>
    <dgm:cxn modelId="{602382B8-97D7-475A-BA43-5DA93236DEC4}" type="presParOf" srcId="{5A16AC5E-4F66-4866-9590-E3B9F3426C99}" destId="{00022B74-FDED-49CC-96A6-ED472080F6B5}" srcOrd="2" destOrd="0" presId="urn:microsoft.com/office/officeart/2018/2/layout/IconVerticalSolidList"/>
    <dgm:cxn modelId="{91A62588-E00A-4021-91A0-ED99CA1A9939}" type="presParOf" srcId="{00022B74-FDED-49CC-96A6-ED472080F6B5}" destId="{74ECA717-CC07-492F-96F3-1318689E345D}" srcOrd="0" destOrd="0" presId="urn:microsoft.com/office/officeart/2018/2/layout/IconVerticalSolidList"/>
    <dgm:cxn modelId="{CD565E2F-24B2-43E1-8BB9-3638D55ACB5D}" type="presParOf" srcId="{00022B74-FDED-49CC-96A6-ED472080F6B5}" destId="{3E21442F-8906-4AF0-A24E-6CA33B311D2E}" srcOrd="1" destOrd="0" presId="urn:microsoft.com/office/officeart/2018/2/layout/IconVerticalSolidList"/>
    <dgm:cxn modelId="{B27449E7-4410-4DE1-BA26-AE008EC54FE1}" type="presParOf" srcId="{00022B74-FDED-49CC-96A6-ED472080F6B5}" destId="{F08C0E37-86A8-4887-9D61-A09081181F6D}" srcOrd="2" destOrd="0" presId="urn:microsoft.com/office/officeart/2018/2/layout/IconVerticalSolidList"/>
    <dgm:cxn modelId="{FEC8FC89-D4D3-49D7-BF12-9408FAE6ED9D}" type="presParOf" srcId="{00022B74-FDED-49CC-96A6-ED472080F6B5}" destId="{0B59A980-B801-40BD-9FA4-AB58883514EF}" srcOrd="3" destOrd="0" presId="urn:microsoft.com/office/officeart/2018/2/layout/IconVerticalSolidList"/>
    <dgm:cxn modelId="{4EB4B41D-E0C3-49AF-AC40-48DBB375F3F4}" type="presParOf" srcId="{5A16AC5E-4F66-4866-9590-E3B9F3426C99}" destId="{676A223C-43EF-4242-AF8E-827C6FCC5F5C}" srcOrd="3" destOrd="0" presId="urn:microsoft.com/office/officeart/2018/2/layout/IconVerticalSolidList"/>
    <dgm:cxn modelId="{152C3002-CEA4-44D4-883C-A2197CB8CE66}" type="presParOf" srcId="{5A16AC5E-4F66-4866-9590-E3B9F3426C99}" destId="{A76FA2BB-E6CA-46E1-A87D-491882E3C129}" srcOrd="4" destOrd="0" presId="urn:microsoft.com/office/officeart/2018/2/layout/IconVerticalSolidList"/>
    <dgm:cxn modelId="{63CC42D0-06F8-4F04-89FA-15D117BFD214}" type="presParOf" srcId="{A76FA2BB-E6CA-46E1-A87D-491882E3C129}" destId="{1586014B-D9FB-4600-9B83-4429EF04F24F}" srcOrd="0" destOrd="0" presId="urn:microsoft.com/office/officeart/2018/2/layout/IconVerticalSolidList"/>
    <dgm:cxn modelId="{61FCA5A2-14C3-4EF6-98E6-408971122B00}" type="presParOf" srcId="{A76FA2BB-E6CA-46E1-A87D-491882E3C129}" destId="{09FA2069-DE0C-4190-A966-7ACD5A771F97}" srcOrd="1" destOrd="0" presId="urn:microsoft.com/office/officeart/2018/2/layout/IconVerticalSolidList"/>
    <dgm:cxn modelId="{27138748-4A1F-4090-9AA8-186CC3773636}" type="presParOf" srcId="{A76FA2BB-E6CA-46E1-A87D-491882E3C129}" destId="{347C562D-472F-4C1F-BE86-3B2ACBC6F0B7}" srcOrd="2" destOrd="0" presId="urn:microsoft.com/office/officeart/2018/2/layout/IconVerticalSolidList"/>
    <dgm:cxn modelId="{5CDA4090-8418-4B11-AABD-0995B8C7786C}" type="presParOf" srcId="{A76FA2BB-E6CA-46E1-A87D-491882E3C129}" destId="{8D91EB1C-BE18-4F06-BB2E-93FABAA4249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AF76AC-6445-42E4-AC15-B45750F69CDA}" type="doc">
      <dgm:prSet loTypeId="urn:microsoft.com/office/officeart/2016/7/layout/BasicProcessNew" loCatId="process" qsTypeId="urn:microsoft.com/office/officeart/2005/8/quickstyle/simple1" qsCatId="simple" csTypeId="urn:microsoft.com/office/officeart/2005/8/colors/accent1_2" csCatId="accent1"/>
      <dgm:spPr/>
      <dgm:t>
        <a:bodyPr/>
        <a:lstStyle/>
        <a:p>
          <a:endParaRPr lang="en-US"/>
        </a:p>
      </dgm:t>
    </dgm:pt>
    <dgm:pt modelId="{B02C846B-67BC-455C-8C9B-1B0382A7A515}">
      <dgm:prSet/>
      <dgm:spPr/>
      <dgm:t>
        <a:bodyPr/>
        <a:lstStyle/>
        <a:p>
          <a:r>
            <a:rPr lang="en-GB"/>
            <a:t>James to review information requested and create master sheet and timeline document.</a:t>
          </a:r>
          <a:endParaRPr lang="en-US"/>
        </a:p>
      </dgm:t>
    </dgm:pt>
    <dgm:pt modelId="{3136F1D0-C66F-4D7C-89B7-7C5F7210F9C7}" type="parTrans" cxnId="{10F568F6-5FE5-4C4F-881B-53356C8B89EC}">
      <dgm:prSet/>
      <dgm:spPr/>
      <dgm:t>
        <a:bodyPr/>
        <a:lstStyle/>
        <a:p>
          <a:endParaRPr lang="en-US"/>
        </a:p>
      </dgm:t>
    </dgm:pt>
    <dgm:pt modelId="{0D44B66E-FB52-4B29-A6E1-674DF6273350}" type="sibTrans" cxnId="{10F568F6-5FE5-4C4F-881B-53356C8B89EC}">
      <dgm:prSet/>
      <dgm:spPr/>
      <dgm:t>
        <a:bodyPr/>
        <a:lstStyle/>
        <a:p>
          <a:endParaRPr lang="en-US"/>
        </a:p>
      </dgm:t>
    </dgm:pt>
    <dgm:pt modelId="{AAE92FB4-C35D-42E4-9E81-ADFBB139F52B}">
      <dgm:prSet/>
      <dgm:spPr/>
      <dgm:t>
        <a:bodyPr/>
        <a:lstStyle/>
        <a:p>
          <a:r>
            <a:rPr lang="en-GB"/>
            <a:t>James will then send to relevant corporate managers/head of operations as well as CC’ing in Deborah and set an internal deadline of when information is required back. James will also set up meetings with CMs. </a:t>
          </a:r>
          <a:endParaRPr lang="en-US"/>
        </a:p>
      </dgm:t>
    </dgm:pt>
    <dgm:pt modelId="{64CA8152-86E1-456E-A45C-F740F4288E6A}" type="parTrans" cxnId="{4E135611-E7BB-4A1B-AC0B-9F0AEAEA1259}">
      <dgm:prSet/>
      <dgm:spPr/>
      <dgm:t>
        <a:bodyPr/>
        <a:lstStyle/>
        <a:p>
          <a:endParaRPr lang="en-US"/>
        </a:p>
      </dgm:t>
    </dgm:pt>
    <dgm:pt modelId="{DD58D9BF-5B80-4D14-A7C0-DC44A5B9A119}" type="sibTrans" cxnId="{4E135611-E7BB-4A1B-AC0B-9F0AEAEA1259}">
      <dgm:prSet/>
      <dgm:spPr/>
      <dgm:t>
        <a:bodyPr/>
        <a:lstStyle/>
        <a:p>
          <a:endParaRPr lang="en-US"/>
        </a:p>
      </dgm:t>
    </dgm:pt>
    <dgm:pt modelId="{576F20BC-4EAA-40A7-B6A7-1CE91556A0AF}">
      <dgm:prSet/>
      <dgm:spPr/>
      <dgm:t>
        <a:bodyPr/>
        <a:lstStyle/>
        <a:p>
          <a:r>
            <a:rPr lang="en-GB"/>
            <a:t>CM’s are now responsible for making sure information is collated before sending back to James. This will be done by completing a timeline of events, obtaining evidence and documents and answering the questions asked by the Housing Ombudsman</a:t>
          </a:r>
          <a:endParaRPr lang="en-US"/>
        </a:p>
      </dgm:t>
    </dgm:pt>
    <dgm:pt modelId="{C517E5E6-DC49-49DB-BBF8-FBFA0B07ACAD}" type="parTrans" cxnId="{F0AF2C08-5749-46BE-B893-738FCD1CC38B}">
      <dgm:prSet/>
      <dgm:spPr/>
      <dgm:t>
        <a:bodyPr/>
        <a:lstStyle/>
        <a:p>
          <a:endParaRPr lang="en-US"/>
        </a:p>
      </dgm:t>
    </dgm:pt>
    <dgm:pt modelId="{1BA70683-E1FA-4DC5-8C76-134A9EF98317}" type="sibTrans" cxnId="{F0AF2C08-5749-46BE-B893-738FCD1CC38B}">
      <dgm:prSet/>
      <dgm:spPr/>
      <dgm:t>
        <a:bodyPr/>
        <a:lstStyle/>
        <a:p>
          <a:endParaRPr lang="en-US"/>
        </a:p>
      </dgm:t>
    </dgm:pt>
    <dgm:pt modelId="{778ED232-55CE-46A7-928E-B50EF5B50859}">
      <dgm:prSet/>
      <dgm:spPr/>
      <dgm:t>
        <a:bodyPr/>
        <a:lstStyle/>
        <a:p>
          <a:r>
            <a:rPr lang="en-GB"/>
            <a:t>James to undertake a review alongside corporate managers on the internal deadline date. </a:t>
          </a:r>
          <a:endParaRPr lang="en-US"/>
        </a:p>
      </dgm:t>
    </dgm:pt>
    <dgm:pt modelId="{853CFABF-7F7B-4D71-B972-4931D163794F}" type="parTrans" cxnId="{9F0A6655-2CEC-4132-AB6F-8C4C1505FBEA}">
      <dgm:prSet/>
      <dgm:spPr/>
      <dgm:t>
        <a:bodyPr/>
        <a:lstStyle/>
        <a:p>
          <a:endParaRPr lang="en-US"/>
        </a:p>
      </dgm:t>
    </dgm:pt>
    <dgm:pt modelId="{F94711C3-F050-487C-B6A5-B68338A27153}" type="sibTrans" cxnId="{9F0A6655-2CEC-4132-AB6F-8C4C1505FBEA}">
      <dgm:prSet/>
      <dgm:spPr/>
      <dgm:t>
        <a:bodyPr/>
        <a:lstStyle/>
        <a:p>
          <a:endParaRPr lang="en-US"/>
        </a:p>
      </dgm:t>
    </dgm:pt>
    <dgm:pt modelId="{3B4C1526-E4A6-4EB1-BE6D-8F131A326459}">
      <dgm:prSet/>
      <dgm:spPr/>
      <dgm:t>
        <a:bodyPr/>
        <a:lstStyle/>
        <a:p>
          <a:r>
            <a:rPr lang="en-GB"/>
            <a:t>Gary Allen and Samantha Lake to undertake final review prior to James sending off information to the Housing Ombudsman prior to their deadline.</a:t>
          </a:r>
          <a:endParaRPr lang="en-US"/>
        </a:p>
      </dgm:t>
    </dgm:pt>
    <dgm:pt modelId="{8EAD95D6-9129-4999-964C-01984A05F84B}" type="parTrans" cxnId="{BB829EF4-525B-45D4-9B20-D3DA1324E844}">
      <dgm:prSet/>
      <dgm:spPr/>
      <dgm:t>
        <a:bodyPr/>
        <a:lstStyle/>
        <a:p>
          <a:endParaRPr lang="en-US"/>
        </a:p>
      </dgm:t>
    </dgm:pt>
    <dgm:pt modelId="{16245897-AC8F-478F-A668-CE62624BF4C0}" type="sibTrans" cxnId="{BB829EF4-525B-45D4-9B20-D3DA1324E844}">
      <dgm:prSet/>
      <dgm:spPr/>
      <dgm:t>
        <a:bodyPr/>
        <a:lstStyle/>
        <a:p>
          <a:endParaRPr lang="en-US"/>
        </a:p>
      </dgm:t>
    </dgm:pt>
    <dgm:pt modelId="{4B85AE8B-D702-4B0D-94EC-E9C177284783}" type="pres">
      <dgm:prSet presAssocID="{ACAF76AC-6445-42E4-AC15-B45750F69CDA}" presName="Name0" presStyleCnt="0">
        <dgm:presLayoutVars>
          <dgm:dir/>
          <dgm:resizeHandles val="exact"/>
        </dgm:presLayoutVars>
      </dgm:prSet>
      <dgm:spPr/>
    </dgm:pt>
    <dgm:pt modelId="{52112E63-28E1-49A8-B7C0-376E3C9654E1}" type="pres">
      <dgm:prSet presAssocID="{B02C846B-67BC-455C-8C9B-1B0382A7A515}" presName="node" presStyleLbl="node1" presStyleIdx="0" presStyleCnt="9">
        <dgm:presLayoutVars>
          <dgm:bulletEnabled val="1"/>
        </dgm:presLayoutVars>
      </dgm:prSet>
      <dgm:spPr/>
    </dgm:pt>
    <dgm:pt modelId="{54B345AF-76A1-4E74-A86B-C09DA4FA5B27}" type="pres">
      <dgm:prSet presAssocID="{0D44B66E-FB52-4B29-A6E1-674DF6273350}" presName="sibTransSpacerBeforeConnector" presStyleCnt="0"/>
      <dgm:spPr/>
    </dgm:pt>
    <dgm:pt modelId="{9D8E9688-F55B-4A68-9A85-9FB16D12BBC9}" type="pres">
      <dgm:prSet presAssocID="{0D44B66E-FB52-4B29-A6E1-674DF6273350}" presName="sibTrans" presStyleLbl="node1" presStyleIdx="1" presStyleCnt="9"/>
      <dgm:spPr/>
    </dgm:pt>
    <dgm:pt modelId="{EEF547F6-506E-441B-8C0D-D56F1839E35F}" type="pres">
      <dgm:prSet presAssocID="{0D44B66E-FB52-4B29-A6E1-674DF6273350}" presName="sibTransSpacerAfterConnector" presStyleCnt="0"/>
      <dgm:spPr/>
    </dgm:pt>
    <dgm:pt modelId="{269ACE31-A32F-417A-BCD2-2A8C09062246}" type="pres">
      <dgm:prSet presAssocID="{AAE92FB4-C35D-42E4-9E81-ADFBB139F52B}" presName="node" presStyleLbl="node1" presStyleIdx="2" presStyleCnt="9">
        <dgm:presLayoutVars>
          <dgm:bulletEnabled val="1"/>
        </dgm:presLayoutVars>
      </dgm:prSet>
      <dgm:spPr/>
    </dgm:pt>
    <dgm:pt modelId="{01CBFFBB-9EA9-441B-846B-C8CDA932B45A}" type="pres">
      <dgm:prSet presAssocID="{DD58D9BF-5B80-4D14-A7C0-DC44A5B9A119}" presName="sibTransSpacerBeforeConnector" presStyleCnt="0"/>
      <dgm:spPr/>
    </dgm:pt>
    <dgm:pt modelId="{FF6B35B3-8A28-45B9-B1A5-C824D80FE2F3}" type="pres">
      <dgm:prSet presAssocID="{DD58D9BF-5B80-4D14-A7C0-DC44A5B9A119}" presName="sibTrans" presStyleLbl="node1" presStyleIdx="3" presStyleCnt="9"/>
      <dgm:spPr/>
    </dgm:pt>
    <dgm:pt modelId="{AB080367-CAA2-4B5D-8F13-B08598289025}" type="pres">
      <dgm:prSet presAssocID="{DD58D9BF-5B80-4D14-A7C0-DC44A5B9A119}" presName="sibTransSpacerAfterConnector" presStyleCnt="0"/>
      <dgm:spPr/>
    </dgm:pt>
    <dgm:pt modelId="{832D91CC-8031-4CCB-9B3B-75B937408D86}" type="pres">
      <dgm:prSet presAssocID="{576F20BC-4EAA-40A7-B6A7-1CE91556A0AF}" presName="node" presStyleLbl="node1" presStyleIdx="4" presStyleCnt="9">
        <dgm:presLayoutVars>
          <dgm:bulletEnabled val="1"/>
        </dgm:presLayoutVars>
      </dgm:prSet>
      <dgm:spPr/>
    </dgm:pt>
    <dgm:pt modelId="{A531CC76-2104-49BE-A2F8-5DFCE150A3E5}" type="pres">
      <dgm:prSet presAssocID="{1BA70683-E1FA-4DC5-8C76-134A9EF98317}" presName="sibTransSpacerBeforeConnector" presStyleCnt="0"/>
      <dgm:spPr/>
    </dgm:pt>
    <dgm:pt modelId="{56E5CAFF-0085-4A68-8FB5-0865392A1C15}" type="pres">
      <dgm:prSet presAssocID="{1BA70683-E1FA-4DC5-8C76-134A9EF98317}" presName="sibTrans" presStyleLbl="node1" presStyleIdx="5" presStyleCnt="9"/>
      <dgm:spPr/>
    </dgm:pt>
    <dgm:pt modelId="{B76F2D62-2F61-4023-B995-089D48E0EC52}" type="pres">
      <dgm:prSet presAssocID="{1BA70683-E1FA-4DC5-8C76-134A9EF98317}" presName="sibTransSpacerAfterConnector" presStyleCnt="0"/>
      <dgm:spPr/>
    </dgm:pt>
    <dgm:pt modelId="{35CC554B-B8A9-47DA-B37E-68F7ADFA1761}" type="pres">
      <dgm:prSet presAssocID="{778ED232-55CE-46A7-928E-B50EF5B50859}" presName="node" presStyleLbl="node1" presStyleIdx="6" presStyleCnt="9">
        <dgm:presLayoutVars>
          <dgm:bulletEnabled val="1"/>
        </dgm:presLayoutVars>
      </dgm:prSet>
      <dgm:spPr/>
    </dgm:pt>
    <dgm:pt modelId="{526212F0-8CBE-4095-8FF7-08856D4FD926}" type="pres">
      <dgm:prSet presAssocID="{F94711C3-F050-487C-B6A5-B68338A27153}" presName="sibTransSpacerBeforeConnector" presStyleCnt="0"/>
      <dgm:spPr/>
    </dgm:pt>
    <dgm:pt modelId="{D3C5EAF0-AD77-4155-A5D1-FF29FB39CCF3}" type="pres">
      <dgm:prSet presAssocID="{F94711C3-F050-487C-B6A5-B68338A27153}" presName="sibTrans" presStyleLbl="node1" presStyleIdx="7" presStyleCnt="9"/>
      <dgm:spPr/>
    </dgm:pt>
    <dgm:pt modelId="{5074965A-DB03-491E-BFC4-7718699C9623}" type="pres">
      <dgm:prSet presAssocID="{F94711C3-F050-487C-B6A5-B68338A27153}" presName="sibTransSpacerAfterConnector" presStyleCnt="0"/>
      <dgm:spPr/>
    </dgm:pt>
    <dgm:pt modelId="{9AB51C92-203E-44A2-842B-BD28974F3D25}" type="pres">
      <dgm:prSet presAssocID="{3B4C1526-E4A6-4EB1-BE6D-8F131A326459}" presName="node" presStyleLbl="node1" presStyleIdx="8" presStyleCnt="9">
        <dgm:presLayoutVars>
          <dgm:bulletEnabled val="1"/>
        </dgm:presLayoutVars>
      </dgm:prSet>
      <dgm:spPr/>
    </dgm:pt>
  </dgm:ptLst>
  <dgm:cxnLst>
    <dgm:cxn modelId="{954AA800-2384-4B29-9CEE-45C3AD1F72D9}" type="presOf" srcId="{576F20BC-4EAA-40A7-B6A7-1CE91556A0AF}" destId="{832D91CC-8031-4CCB-9B3B-75B937408D86}" srcOrd="0" destOrd="0" presId="urn:microsoft.com/office/officeart/2016/7/layout/BasicProcessNew"/>
    <dgm:cxn modelId="{F0AF2C08-5749-46BE-B893-738FCD1CC38B}" srcId="{ACAF76AC-6445-42E4-AC15-B45750F69CDA}" destId="{576F20BC-4EAA-40A7-B6A7-1CE91556A0AF}" srcOrd="2" destOrd="0" parTransId="{C517E5E6-DC49-49DB-BBF8-FBFA0B07ACAD}" sibTransId="{1BA70683-E1FA-4DC5-8C76-134A9EF98317}"/>
    <dgm:cxn modelId="{01D6E20C-A093-49D1-B57A-AB6F8B7CDCF5}" type="presOf" srcId="{778ED232-55CE-46A7-928E-B50EF5B50859}" destId="{35CC554B-B8A9-47DA-B37E-68F7ADFA1761}" srcOrd="0" destOrd="0" presId="urn:microsoft.com/office/officeart/2016/7/layout/BasicProcessNew"/>
    <dgm:cxn modelId="{4E135611-E7BB-4A1B-AC0B-9F0AEAEA1259}" srcId="{ACAF76AC-6445-42E4-AC15-B45750F69CDA}" destId="{AAE92FB4-C35D-42E4-9E81-ADFBB139F52B}" srcOrd="1" destOrd="0" parTransId="{64CA8152-86E1-456E-A45C-F740F4288E6A}" sibTransId="{DD58D9BF-5B80-4D14-A7C0-DC44A5B9A119}"/>
    <dgm:cxn modelId="{04659C45-5A76-41EB-B60A-31C258EF035F}" type="presOf" srcId="{1BA70683-E1FA-4DC5-8C76-134A9EF98317}" destId="{56E5CAFF-0085-4A68-8FB5-0865392A1C15}" srcOrd="0" destOrd="0" presId="urn:microsoft.com/office/officeart/2016/7/layout/BasicProcessNew"/>
    <dgm:cxn modelId="{6B778647-DEA4-4BC0-B50F-3612BD81B732}" type="presOf" srcId="{3B4C1526-E4A6-4EB1-BE6D-8F131A326459}" destId="{9AB51C92-203E-44A2-842B-BD28974F3D25}" srcOrd="0" destOrd="0" presId="urn:microsoft.com/office/officeart/2016/7/layout/BasicProcessNew"/>
    <dgm:cxn modelId="{E385AE54-2A5D-4790-B9E3-3413AD563D62}" type="presOf" srcId="{0D44B66E-FB52-4B29-A6E1-674DF6273350}" destId="{9D8E9688-F55B-4A68-9A85-9FB16D12BBC9}" srcOrd="0" destOrd="0" presId="urn:microsoft.com/office/officeart/2016/7/layout/BasicProcessNew"/>
    <dgm:cxn modelId="{9F0A6655-2CEC-4132-AB6F-8C4C1505FBEA}" srcId="{ACAF76AC-6445-42E4-AC15-B45750F69CDA}" destId="{778ED232-55CE-46A7-928E-B50EF5B50859}" srcOrd="3" destOrd="0" parTransId="{853CFABF-7F7B-4D71-B972-4931D163794F}" sibTransId="{F94711C3-F050-487C-B6A5-B68338A27153}"/>
    <dgm:cxn modelId="{7809F386-6468-424D-92BA-D478517E2322}" type="presOf" srcId="{ACAF76AC-6445-42E4-AC15-B45750F69CDA}" destId="{4B85AE8B-D702-4B0D-94EC-E9C177284783}" srcOrd="0" destOrd="0" presId="urn:microsoft.com/office/officeart/2016/7/layout/BasicProcessNew"/>
    <dgm:cxn modelId="{657A3796-79DB-43F9-B489-0606FBF1DBB5}" type="presOf" srcId="{F94711C3-F050-487C-B6A5-B68338A27153}" destId="{D3C5EAF0-AD77-4155-A5D1-FF29FB39CCF3}" srcOrd="0" destOrd="0" presId="urn:microsoft.com/office/officeart/2016/7/layout/BasicProcessNew"/>
    <dgm:cxn modelId="{30ABA3A7-D1AE-4AEF-9DB2-175FEE7B654F}" type="presOf" srcId="{AAE92FB4-C35D-42E4-9E81-ADFBB139F52B}" destId="{269ACE31-A32F-417A-BCD2-2A8C09062246}" srcOrd="0" destOrd="0" presId="urn:microsoft.com/office/officeart/2016/7/layout/BasicProcessNew"/>
    <dgm:cxn modelId="{43685DC9-93DE-442C-B2D4-B82D38843984}" type="presOf" srcId="{B02C846B-67BC-455C-8C9B-1B0382A7A515}" destId="{52112E63-28E1-49A8-B7C0-376E3C9654E1}" srcOrd="0" destOrd="0" presId="urn:microsoft.com/office/officeart/2016/7/layout/BasicProcessNew"/>
    <dgm:cxn modelId="{F01742F2-A264-4C5B-A5F6-353FABAC67B0}" type="presOf" srcId="{DD58D9BF-5B80-4D14-A7C0-DC44A5B9A119}" destId="{FF6B35B3-8A28-45B9-B1A5-C824D80FE2F3}" srcOrd="0" destOrd="0" presId="urn:microsoft.com/office/officeart/2016/7/layout/BasicProcessNew"/>
    <dgm:cxn modelId="{BB829EF4-525B-45D4-9B20-D3DA1324E844}" srcId="{ACAF76AC-6445-42E4-AC15-B45750F69CDA}" destId="{3B4C1526-E4A6-4EB1-BE6D-8F131A326459}" srcOrd="4" destOrd="0" parTransId="{8EAD95D6-9129-4999-964C-01984A05F84B}" sibTransId="{16245897-AC8F-478F-A668-CE62624BF4C0}"/>
    <dgm:cxn modelId="{10F568F6-5FE5-4C4F-881B-53356C8B89EC}" srcId="{ACAF76AC-6445-42E4-AC15-B45750F69CDA}" destId="{B02C846B-67BC-455C-8C9B-1B0382A7A515}" srcOrd="0" destOrd="0" parTransId="{3136F1D0-C66F-4D7C-89B7-7C5F7210F9C7}" sibTransId="{0D44B66E-FB52-4B29-A6E1-674DF6273350}"/>
    <dgm:cxn modelId="{EE8BDB57-A878-4F27-B475-F1279681F29E}" type="presParOf" srcId="{4B85AE8B-D702-4B0D-94EC-E9C177284783}" destId="{52112E63-28E1-49A8-B7C0-376E3C9654E1}" srcOrd="0" destOrd="0" presId="urn:microsoft.com/office/officeart/2016/7/layout/BasicProcessNew"/>
    <dgm:cxn modelId="{ECA6A605-F07E-4F1F-A7E2-1A9E1CE96494}" type="presParOf" srcId="{4B85AE8B-D702-4B0D-94EC-E9C177284783}" destId="{54B345AF-76A1-4E74-A86B-C09DA4FA5B27}" srcOrd="1" destOrd="0" presId="urn:microsoft.com/office/officeart/2016/7/layout/BasicProcessNew"/>
    <dgm:cxn modelId="{9702AA89-64B2-4F57-81F6-E8303CAF011E}" type="presParOf" srcId="{4B85AE8B-D702-4B0D-94EC-E9C177284783}" destId="{9D8E9688-F55B-4A68-9A85-9FB16D12BBC9}" srcOrd="2" destOrd="0" presId="urn:microsoft.com/office/officeart/2016/7/layout/BasicProcessNew"/>
    <dgm:cxn modelId="{35FCB5EA-319E-47F7-A479-EB0056AD8CA1}" type="presParOf" srcId="{4B85AE8B-D702-4B0D-94EC-E9C177284783}" destId="{EEF547F6-506E-441B-8C0D-D56F1839E35F}" srcOrd="3" destOrd="0" presId="urn:microsoft.com/office/officeart/2016/7/layout/BasicProcessNew"/>
    <dgm:cxn modelId="{BDFC347E-81D7-4346-BA90-38AE55D99F7B}" type="presParOf" srcId="{4B85AE8B-D702-4B0D-94EC-E9C177284783}" destId="{269ACE31-A32F-417A-BCD2-2A8C09062246}" srcOrd="4" destOrd="0" presId="urn:microsoft.com/office/officeart/2016/7/layout/BasicProcessNew"/>
    <dgm:cxn modelId="{1722B093-C64E-44D5-AD92-C01D013B34AB}" type="presParOf" srcId="{4B85AE8B-D702-4B0D-94EC-E9C177284783}" destId="{01CBFFBB-9EA9-441B-846B-C8CDA932B45A}" srcOrd="5" destOrd="0" presId="urn:microsoft.com/office/officeart/2016/7/layout/BasicProcessNew"/>
    <dgm:cxn modelId="{920DF8BF-4878-4ABC-BB95-EF9BCA1F85F6}" type="presParOf" srcId="{4B85AE8B-D702-4B0D-94EC-E9C177284783}" destId="{FF6B35B3-8A28-45B9-B1A5-C824D80FE2F3}" srcOrd="6" destOrd="0" presId="urn:microsoft.com/office/officeart/2016/7/layout/BasicProcessNew"/>
    <dgm:cxn modelId="{ABD4CDF6-ECBD-4CAA-9CC9-F374AE5509A6}" type="presParOf" srcId="{4B85AE8B-D702-4B0D-94EC-E9C177284783}" destId="{AB080367-CAA2-4B5D-8F13-B08598289025}" srcOrd="7" destOrd="0" presId="urn:microsoft.com/office/officeart/2016/7/layout/BasicProcessNew"/>
    <dgm:cxn modelId="{EF124A9E-61DE-4328-A64F-6A9F9DB8241A}" type="presParOf" srcId="{4B85AE8B-D702-4B0D-94EC-E9C177284783}" destId="{832D91CC-8031-4CCB-9B3B-75B937408D86}" srcOrd="8" destOrd="0" presId="urn:microsoft.com/office/officeart/2016/7/layout/BasicProcessNew"/>
    <dgm:cxn modelId="{E0365BBC-8B57-4959-A1BD-44B98628552A}" type="presParOf" srcId="{4B85AE8B-D702-4B0D-94EC-E9C177284783}" destId="{A531CC76-2104-49BE-A2F8-5DFCE150A3E5}" srcOrd="9" destOrd="0" presId="urn:microsoft.com/office/officeart/2016/7/layout/BasicProcessNew"/>
    <dgm:cxn modelId="{4BFA5562-7BAE-4921-A672-0A11D3DAD8E9}" type="presParOf" srcId="{4B85AE8B-D702-4B0D-94EC-E9C177284783}" destId="{56E5CAFF-0085-4A68-8FB5-0865392A1C15}" srcOrd="10" destOrd="0" presId="urn:microsoft.com/office/officeart/2016/7/layout/BasicProcessNew"/>
    <dgm:cxn modelId="{7752BCC2-01D5-4DD5-A956-55DB78A43763}" type="presParOf" srcId="{4B85AE8B-D702-4B0D-94EC-E9C177284783}" destId="{B76F2D62-2F61-4023-B995-089D48E0EC52}" srcOrd="11" destOrd="0" presId="urn:microsoft.com/office/officeart/2016/7/layout/BasicProcessNew"/>
    <dgm:cxn modelId="{D17544FE-A1D0-486D-9CBA-47861362765B}" type="presParOf" srcId="{4B85AE8B-D702-4B0D-94EC-E9C177284783}" destId="{35CC554B-B8A9-47DA-B37E-68F7ADFA1761}" srcOrd="12" destOrd="0" presId="urn:microsoft.com/office/officeart/2016/7/layout/BasicProcessNew"/>
    <dgm:cxn modelId="{6E42F5BF-F456-48B5-8E30-27B8AD72F3FB}" type="presParOf" srcId="{4B85AE8B-D702-4B0D-94EC-E9C177284783}" destId="{526212F0-8CBE-4095-8FF7-08856D4FD926}" srcOrd="13" destOrd="0" presId="urn:microsoft.com/office/officeart/2016/7/layout/BasicProcessNew"/>
    <dgm:cxn modelId="{C70B8CBF-A956-49CD-BEDA-8400BDD08884}" type="presParOf" srcId="{4B85AE8B-D702-4B0D-94EC-E9C177284783}" destId="{D3C5EAF0-AD77-4155-A5D1-FF29FB39CCF3}" srcOrd="14" destOrd="0" presId="urn:microsoft.com/office/officeart/2016/7/layout/BasicProcessNew"/>
    <dgm:cxn modelId="{FC1C3B0F-FCE3-4A99-84A5-461FF9F21C4A}" type="presParOf" srcId="{4B85AE8B-D702-4B0D-94EC-E9C177284783}" destId="{5074965A-DB03-491E-BFC4-7718699C9623}" srcOrd="15" destOrd="0" presId="urn:microsoft.com/office/officeart/2016/7/layout/BasicProcessNew"/>
    <dgm:cxn modelId="{2EA1BF10-32B7-4D2D-A6B4-1FF41AE5F877}" type="presParOf" srcId="{4B85AE8B-D702-4B0D-94EC-E9C177284783}" destId="{9AB51C92-203E-44A2-842B-BD28974F3D25}" srcOrd="16"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9287BE-5E13-4ABF-A9AD-EB9415CCA316}" type="doc">
      <dgm:prSet loTypeId="urn:microsoft.com/office/officeart/2018/2/layout/IconVerticalSolidList" loCatId="icon" qsTypeId="urn:microsoft.com/office/officeart/2005/8/quickstyle/simple1" qsCatId="simple" csTypeId="urn:microsoft.com/office/officeart/2018/5/colors/Iconchunking_neutralicontext_accent5_2" csCatId="accent5" phldr="1"/>
      <dgm:spPr/>
      <dgm:t>
        <a:bodyPr/>
        <a:lstStyle/>
        <a:p>
          <a:endParaRPr lang="en-US"/>
        </a:p>
      </dgm:t>
    </dgm:pt>
    <dgm:pt modelId="{CE270811-96A9-4131-A469-904031BF888D}">
      <dgm:prSet/>
      <dgm:spPr/>
      <dgm:t>
        <a:bodyPr/>
        <a:lstStyle/>
        <a:p>
          <a:pPr>
            <a:lnSpc>
              <a:spcPct val="100000"/>
            </a:lnSpc>
          </a:pPr>
          <a:r>
            <a:rPr lang="en-GB"/>
            <a:t>Complaint Handling training booked in for August 2023</a:t>
          </a:r>
          <a:endParaRPr lang="en-US"/>
        </a:p>
      </dgm:t>
    </dgm:pt>
    <dgm:pt modelId="{369EFB85-2BB1-45EE-A0E0-230EA510E5AA}" type="parTrans" cxnId="{4959C2F1-E2EE-40B0-981D-9A6418DA7677}">
      <dgm:prSet/>
      <dgm:spPr/>
      <dgm:t>
        <a:bodyPr/>
        <a:lstStyle/>
        <a:p>
          <a:endParaRPr lang="en-US"/>
        </a:p>
      </dgm:t>
    </dgm:pt>
    <dgm:pt modelId="{D2EB7751-ACDD-4983-B214-443EAB2554DB}" type="sibTrans" cxnId="{4959C2F1-E2EE-40B0-981D-9A6418DA7677}">
      <dgm:prSet/>
      <dgm:spPr/>
      <dgm:t>
        <a:bodyPr/>
        <a:lstStyle/>
        <a:p>
          <a:endParaRPr lang="en-US"/>
        </a:p>
      </dgm:t>
    </dgm:pt>
    <dgm:pt modelId="{92913D28-4630-4330-B521-A21E02E72948}">
      <dgm:prSet/>
      <dgm:spPr/>
      <dgm:t>
        <a:bodyPr/>
        <a:lstStyle/>
        <a:p>
          <a:pPr>
            <a:lnSpc>
              <a:spcPct val="100000"/>
            </a:lnSpc>
          </a:pPr>
          <a:r>
            <a:rPr lang="en-GB"/>
            <a:t>Update on PlaceCube – new digital platform and more informative reporting</a:t>
          </a:r>
          <a:endParaRPr lang="en-US"/>
        </a:p>
      </dgm:t>
    </dgm:pt>
    <dgm:pt modelId="{9E6E4491-9178-4121-BF37-744D7AE06BDC}" type="parTrans" cxnId="{A448C83D-D0DC-4715-98F3-1D2538ABBED3}">
      <dgm:prSet/>
      <dgm:spPr/>
      <dgm:t>
        <a:bodyPr/>
        <a:lstStyle/>
        <a:p>
          <a:endParaRPr lang="en-US"/>
        </a:p>
      </dgm:t>
    </dgm:pt>
    <dgm:pt modelId="{E6D69FB2-434B-4017-9D8A-88E5064E02C3}" type="sibTrans" cxnId="{A448C83D-D0DC-4715-98F3-1D2538ABBED3}">
      <dgm:prSet/>
      <dgm:spPr/>
      <dgm:t>
        <a:bodyPr/>
        <a:lstStyle/>
        <a:p>
          <a:endParaRPr lang="en-US"/>
        </a:p>
      </dgm:t>
    </dgm:pt>
    <dgm:pt modelId="{2FF8AD22-E0FD-489F-A870-632763B3A37A}">
      <dgm:prSet/>
      <dgm:spPr/>
      <dgm:t>
        <a:bodyPr/>
        <a:lstStyle/>
        <a:p>
          <a:pPr>
            <a:lnSpc>
              <a:spcPct val="100000"/>
            </a:lnSpc>
          </a:pPr>
          <a:r>
            <a:rPr lang="en-GB"/>
            <a:t>Social Housing Stigma Awareness – comments coming through – Lunch and Learns for members and staff</a:t>
          </a:r>
          <a:endParaRPr lang="en-US"/>
        </a:p>
      </dgm:t>
    </dgm:pt>
    <dgm:pt modelId="{29D83405-1968-4FA1-9F18-CBB3E2B886BF}" type="parTrans" cxnId="{072C1A78-1658-447F-B390-6EAA82129E40}">
      <dgm:prSet/>
      <dgm:spPr/>
      <dgm:t>
        <a:bodyPr/>
        <a:lstStyle/>
        <a:p>
          <a:endParaRPr lang="en-US"/>
        </a:p>
      </dgm:t>
    </dgm:pt>
    <dgm:pt modelId="{1C4FA902-5965-409F-9B99-B5948C110C34}" type="sibTrans" cxnId="{072C1A78-1658-447F-B390-6EAA82129E40}">
      <dgm:prSet/>
      <dgm:spPr/>
      <dgm:t>
        <a:bodyPr/>
        <a:lstStyle/>
        <a:p>
          <a:endParaRPr lang="en-US"/>
        </a:p>
      </dgm:t>
    </dgm:pt>
    <dgm:pt modelId="{249CD09D-2A81-4B90-A70C-268BCC53AB51}">
      <dgm:prSet/>
      <dgm:spPr/>
      <dgm:t>
        <a:bodyPr/>
        <a:lstStyle/>
        <a:p>
          <a:pPr>
            <a:lnSpc>
              <a:spcPct val="100000"/>
            </a:lnSpc>
          </a:pPr>
          <a:r>
            <a:rPr lang="en-GB"/>
            <a:t>Final complaint response audits have started.</a:t>
          </a:r>
          <a:endParaRPr lang="en-US"/>
        </a:p>
      </dgm:t>
    </dgm:pt>
    <dgm:pt modelId="{0D4A926A-5951-4F96-885E-0A108B22DED4}" type="parTrans" cxnId="{DEE9D177-D250-463C-A808-6B18FEF31C55}">
      <dgm:prSet/>
      <dgm:spPr/>
      <dgm:t>
        <a:bodyPr/>
        <a:lstStyle/>
        <a:p>
          <a:endParaRPr lang="en-US"/>
        </a:p>
      </dgm:t>
    </dgm:pt>
    <dgm:pt modelId="{6BB12977-1ABA-41A1-9742-F28BAFFC70C1}" type="sibTrans" cxnId="{DEE9D177-D250-463C-A808-6B18FEF31C55}">
      <dgm:prSet/>
      <dgm:spPr/>
      <dgm:t>
        <a:bodyPr/>
        <a:lstStyle/>
        <a:p>
          <a:endParaRPr lang="en-US"/>
        </a:p>
      </dgm:t>
    </dgm:pt>
    <dgm:pt modelId="{024E287D-39D9-4B27-8A9A-886C522DEF7E}" type="pres">
      <dgm:prSet presAssocID="{759287BE-5E13-4ABF-A9AD-EB9415CCA316}" presName="root" presStyleCnt="0">
        <dgm:presLayoutVars>
          <dgm:dir/>
          <dgm:resizeHandles val="exact"/>
        </dgm:presLayoutVars>
      </dgm:prSet>
      <dgm:spPr/>
    </dgm:pt>
    <dgm:pt modelId="{2BE2A912-7C78-4F18-9EEF-6DE7EE5050F5}" type="pres">
      <dgm:prSet presAssocID="{CE270811-96A9-4131-A469-904031BF888D}" presName="compNode" presStyleCnt="0"/>
      <dgm:spPr/>
    </dgm:pt>
    <dgm:pt modelId="{6B324B2C-2D2D-4308-8870-50ED42589CEB}" type="pres">
      <dgm:prSet presAssocID="{CE270811-96A9-4131-A469-904031BF888D}" presName="bgRect" presStyleLbl="bgShp" presStyleIdx="0" presStyleCnt="4"/>
      <dgm:spPr/>
    </dgm:pt>
    <dgm:pt modelId="{19AB6965-EEBE-4BEF-BC0F-75FCA570A659}" type="pres">
      <dgm:prSet presAssocID="{CE270811-96A9-4131-A469-904031BF888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l center"/>
        </a:ext>
      </dgm:extLst>
    </dgm:pt>
    <dgm:pt modelId="{809F3380-C7F7-4530-B583-7F415736B876}" type="pres">
      <dgm:prSet presAssocID="{CE270811-96A9-4131-A469-904031BF888D}" presName="spaceRect" presStyleCnt="0"/>
      <dgm:spPr/>
    </dgm:pt>
    <dgm:pt modelId="{4C2AA289-7C92-4C62-8352-572EDACC99C8}" type="pres">
      <dgm:prSet presAssocID="{CE270811-96A9-4131-A469-904031BF888D}" presName="parTx" presStyleLbl="revTx" presStyleIdx="0" presStyleCnt="4">
        <dgm:presLayoutVars>
          <dgm:chMax val="0"/>
          <dgm:chPref val="0"/>
        </dgm:presLayoutVars>
      </dgm:prSet>
      <dgm:spPr/>
    </dgm:pt>
    <dgm:pt modelId="{8F39D538-AF5F-4E00-BD01-54706B36B193}" type="pres">
      <dgm:prSet presAssocID="{D2EB7751-ACDD-4983-B214-443EAB2554DB}" presName="sibTrans" presStyleCnt="0"/>
      <dgm:spPr/>
    </dgm:pt>
    <dgm:pt modelId="{A5EB91FD-17AD-4860-A2BD-4FB0FBC45B41}" type="pres">
      <dgm:prSet presAssocID="{92913D28-4630-4330-B521-A21E02E72948}" presName="compNode" presStyleCnt="0"/>
      <dgm:spPr/>
    </dgm:pt>
    <dgm:pt modelId="{C2AF7400-28A2-4270-921A-978BB32CB7E9}" type="pres">
      <dgm:prSet presAssocID="{92913D28-4630-4330-B521-A21E02E72948}" presName="bgRect" presStyleLbl="bgShp" presStyleIdx="1" presStyleCnt="4"/>
      <dgm:spPr/>
    </dgm:pt>
    <dgm:pt modelId="{E8CB1BBF-C24B-40E7-9A52-C60EA765CDE6}" type="pres">
      <dgm:prSet presAssocID="{92913D28-4630-4330-B521-A21E02E7294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 chart"/>
        </a:ext>
      </dgm:extLst>
    </dgm:pt>
    <dgm:pt modelId="{548B0BD0-6E18-45C9-97BD-40845BEE797F}" type="pres">
      <dgm:prSet presAssocID="{92913D28-4630-4330-B521-A21E02E72948}" presName="spaceRect" presStyleCnt="0"/>
      <dgm:spPr/>
    </dgm:pt>
    <dgm:pt modelId="{269C556F-2DFF-4F71-9F6D-1FE096322F2F}" type="pres">
      <dgm:prSet presAssocID="{92913D28-4630-4330-B521-A21E02E72948}" presName="parTx" presStyleLbl="revTx" presStyleIdx="1" presStyleCnt="4">
        <dgm:presLayoutVars>
          <dgm:chMax val="0"/>
          <dgm:chPref val="0"/>
        </dgm:presLayoutVars>
      </dgm:prSet>
      <dgm:spPr/>
    </dgm:pt>
    <dgm:pt modelId="{8C8B5FB0-E572-4941-B4BA-331A75443FBA}" type="pres">
      <dgm:prSet presAssocID="{E6D69FB2-434B-4017-9D8A-88E5064E02C3}" presName="sibTrans" presStyleCnt="0"/>
      <dgm:spPr/>
    </dgm:pt>
    <dgm:pt modelId="{06534B7B-4A79-4129-AAA9-B3548CEF97D2}" type="pres">
      <dgm:prSet presAssocID="{2FF8AD22-E0FD-489F-A870-632763B3A37A}" presName="compNode" presStyleCnt="0"/>
      <dgm:spPr/>
    </dgm:pt>
    <dgm:pt modelId="{E3E0AEA8-8FDC-407B-BCFF-50EAFFAF668D}" type="pres">
      <dgm:prSet presAssocID="{2FF8AD22-E0FD-489F-A870-632763B3A37A}" presName="bgRect" presStyleLbl="bgShp" presStyleIdx="2" presStyleCnt="4"/>
      <dgm:spPr/>
    </dgm:pt>
    <dgm:pt modelId="{7B08FA9D-8D63-4902-9F84-06F63EE7FCC0}" type="pres">
      <dgm:prSet presAssocID="{2FF8AD22-E0FD-489F-A870-632763B3A37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D4D76D42-A946-4750-90A2-A4B719455F98}" type="pres">
      <dgm:prSet presAssocID="{2FF8AD22-E0FD-489F-A870-632763B3A37A}" presName="spaceRect" presStyleCnt="0"/>
      <dgm:spPr/>
    </dgm:pt>
    <dgm:pt modelId="{F77B8F37-DA83-41AA-8A58-D5C0CA706C87}" type="pres">
      <dgm:prSet presAssocID="{2FF8AD22-E0FD-489F-A870-632763B3A37A}" presName="parTx" presStyleLbl="revTx" presStyleIdx="2" presStyleCnt="4">
        <dgm:presLayoutVars>
          <dgm:chMax val="0"/>
          <dgm:chPref val="0"/>
        </dgm:presLayoutVars>
      </dgm:prSet>
      <dgm:spPr/>
    </dgm:pt>
    <dgm:pt modelId="{5BD2AD7F-F474-418C-8131-B082FE9D0C8F}" type="pres">
      <dgm:prSet presAssocID="{1C4FA902-5965-409F-9B99-B5948C110C34}" presName="sibTrans" presStyleCnt="0"/>
      <dgm:spPr/>
    </dgm:pt>
    <dgm:pt modelId="{27713D7A-997C-49C4-BA15-9092087CA68A}" type="pres">
      <dgm:prSet presAssocID="{249CD09D-2A81-4B90-A70C-268BCC53AB51}" presName="compNode" presStyleCnt="0"/>
      <dgm:spPr/>
    </dgm:pt>
    <dgm:pt modelId="{C37B5581-EB0D-4B33-9E56-F0C0B8F58A9F}" type="pres">
      <dgm:prSet presAssocID="{249CD09D-2A81-4B90-A70C-268BCC53AB51}" presName="bgRect" presStyleLbl="bgShp" presStyleIdx="3" presStyleCnt="4"/>
      <dgm:spPr/>
    </dgm:pt>
    <dgm:pt modelId="{C3097289-2A23-4267-A8FC-8B81A3649D64}" type="pres">
      <dgm:prSet presAssocID="{249CD09D-2A81-4B90-A70C-268BCC53AB5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E7534668-F05A-48B2-A238-F7B83AC861FE}" type="pres">
      <dgm:prSet presAssocID="{249CD09D-2A81-4B90-A70C-268BCC53AB51}" presName="spaceRect" presStyleCnt="0"/>
      <dgm:spPr/>
    </dgm:pt>
    <dgm:pt modelId="{13D7767E-84F3-4D4E-B530-358032A6EA17}" type="pres">
      <dgm:prSet presAssocID="{249CD09D-2A81-4B90-A70C-268BCC53AB51}" presName="parTx" presStyleLbl="revTx" presStyleIdx="3" presStyleCnt="4">
        <dgm:presLayoutVars>
          <dgm:chMax val="0"/>
          <dgm:chPref val="0"/>
        </dgm:presLayoutVars>
      </dgm:prSet>
      <dgm:spPr/>
    </dgm:pt>
  </dgm:ptLst>
  <dgm:cxnLst>
    <dgm:cxn modelId="{88E9FA37-4FE8-4C90-ABC4-0787D59F234E}" type="presOf" srcId="{2FF8AD22-E0FD-489F-A870-632763B3A37A}" destId="{F77B8F37-DA83-41AA-8A58-D5C0CA706C87}" srcOrd="0" destOrd="0" presId="urn:microsoft.com/office/officeart/2018/2/layout/IconVerticalSolidList"/>
    <dgm:cxn modelId="{A448C83D-D0DC-4715-98F3-1D2538ABBED3}" srcId="{759287BE-5E13-4ABF-A9AD-EB9415CCA316}" destId="{92913D28-4630-4330-B521-A21E02E72948}" srcOrd="1" destOrd="0" parTransId="{9E6E4491-9178-4121-BF37-744D7AE06BDC}" sibTransId="{E6D69FB2-434B-4017-9D8A-88E5064E02C3}"/>
    <dgm:cxn modelId="{DEE9D177-D250-463C-A808-6B18FEF31C55}" srcId="{759287BE-5E13-4ABF-A9AD-EB9415CCA316}" destId="{249CD09D-2A81-4B90-A70C-268BCC53AB51}" srcOrd="3" destOrd="0" parTransId="{0D4A926A-5951-4F96-885E-0A108B22DED4}" sibTransId="{6BB12977-1ABA-41A1-9742-F28BAFFC70C1}"/>
    <dgm:cxn modelId="{10960F58-B614-4011-A470-69F7F419930A}" type="presOf" srcId="{249CD09D-2A81-4B90-A70C-268BCC53AB51}" destId="{13D7767E-84F3-4D4E-B530-358032A6EA17}" srcOrd="0" destOrd="0" presId="urn:microsoft.com/office/officeart/2018/2/layout/IconVerticalSolidList"/>
    <dgm:cxn modelId="{072C1A78-1658-447F-B390-6EAA82129E40}" srcId="{759287BE-5E13-4ABF-A9AD-EB9415CCA316}" destId="{2FF8AD22-E0FD-489F-A870-632763B3A37A}" srcOrd="2" destOrd="0" parTransId="{29D83405-1968-4FA1-9F18-CBB3E2B886BF}" sibTransId="{1C4FA902-5965-409F-9B99-B5948C110C34}"/>
    <dgm:cxn modelId="{7EA3F794-AE18-4B71-A720-7A83C811ECA5}" type="presOf" srcId="{92913D28-4630-4330-B521-A21E02E72948}" destId="{269C556F-2DFF-4F71-9F6D-1FE096322F2F}" srcOrd="0" destOrd="0" presId="urn:microsoft.com/office/officeart/2018/2/layout/IconVerticalSolidList"/>
    <dgm:cxn modelId="{426B7DBC-EAA1-41F1-954A-BE17FF01B785}" type="presOf" srcId="{759287BE-5E13-4ABF-A9AD-EB9415CCA316}" destId="{024E287D-39D9-4B27-8A9A-886C522DEF7E}" srcOrd="0" destOrd="0" presId="urn:microsoft.com/office/officeart/2018/2/layout/IconVerticalSolidList"/>
    <dgm:cxn modelId="{1D1B56ED-698D-4740-B58C-2D7FDDC7A006}" type="presOf" srcId="{CE270811-96A9-4131-A469-904031BF888D}" destId="{4C2AA289-7C92-4C62-8352-572EDACC99C8}" srcOrd="0" destOrd="0" presId="urn:microsoft.com/office/officeart/2018/2/layout/IconVerticalSolidList"/>
    <dgm:cxn modelId="{4959C2F1-E2EE-40B0-981D-9A6418DA7677}" srcId="{759287BE-5E13-4ABF-A9AD-EB9415CCA316}" destId="{CE270811-96A9-4131-A469-904031BF888D}" srcOrd="0" destOrd="0" parTransId="{369EFB85-2BB1-45EE-A0E0-230EA510E5AA}" sibTransId="{D2EB7751-ACDD-4983-B214-443EAB2554DB}"/>
    <dgm:cxn modelId="{0B45A2CB-B5BB-4EAB-BAFE-DC853D36AFE0}" type="presParOf" srcId="{024E287D-39D9-4B27-8A9A-886C522DEF7E}" destId="{2BE2A912-7C78-4F18-9EEF-6DE7EE5050F5}" srcOrd="0" destOrd="0" presId="urn:microsoft.com/office/officeart/2018/2/layout/IconVerticalSolidList"/>
    <dgm:cxn modelId="{BF3A3903-651D-479B-BA21-BFE4858B9AAF}" type="presParOf" srcId="{2BE2A912-7C78-4F18-9EEF-6DE7EE5050F5}" destId="{6B324B2C-2D2D-4308-8870-50ED42589CEB}" srcOrd="0" destOrd="0" presId="urn:microsoft.com/office/officeart/2018/2/layout/IconVerticalSolidList"/>
    <dgm:cxn modelId="{D627239C-697B-436A-AEBA-312880789434}" type="presParOf" srcId="{2BE2A912-7C78-4F18-9EEF-6DE7EE5050F5}" destId="{19AB6965-EEBE-4BEF-BC0F-75FCA570A659}" srcOrd="1" destOrd="0" presId="urn:microsoft.com/office/officeart/2018/2/layout/IconVerticalSolidList"/>
    <dgm:cxn modelId="{AEC7B8A7-6038-4701-A248-94133E5098FF}" type="presParOf" srcId="{2BE2A912-7C78-4F18-9EEF-6DE7EE5050F5}" destId="{809F3380-C7F7-4530-B583-7F415736B876}" srcOrd="2" destOrd="0" presId="urn:microsoft.com/office/officeart/2018/2/layout/IconVerticalSolidList"/>
    <dgm:cxn modelId="{6B3E52F5-B911-41DB-916C-B7775716B446}" type="presParOf" srcId="{2BE2A912-7C78-4F18-9EEF-6DE7EE5050F5}" destId="{4C2AA289-7C92-4C62-8352-572EDACC99C8}" srcOrd="3" destOrd="0" presId="urn:microsoft.com/office/officeart/2018/2/layout/IconVerticalSolidList"/>
    <dgm:cxn modelId="{490BA9E4-E607-406B-AE4E-48DE7984ECEF}" type="presParOf" srcId="{024E287D-39D9-4B27-8A9A-886C522DEF7E}" destId="{8F39D538-AF5F-4E00-BD01-54706B36B193}" srcOrd="1" destOrd="0" presId="urn:microsoft.com/office/officeart/2018/2/layout/IconVerticalSolidList"/>
    <dgm:cxn modelId="{C6F59D70-DCD4-4513-A877-A02104EE3BDE}" type="presParOf" srcId="{024E287D-39D9-4B27-8A9A-886C522DEF7E}" destId="{A5EB91FD-17AD-4860-A2BD-4FB0FBC45B41}" srcOrd="2" destOrd="0" presId="urn:microsoft.com/office/officeart/2018/2/layout/IconVerticalSolidList"/>
    <dgm:cxn modelId="{11284790-C8EE-4DE5-8E7E-9BC8AD991A1F}" type="presParOf" srcId="{A5EB91FD-17AD-4860-A2BD-4FB0FBC45B41}" destId="{C2AF7400-28A2-4270-921A-978BB32CB7E9}" srcOrd="0" destOrd="0" presId="urn:microsoft.com/office/officeart/2018/2/layout/IconVerticalSolidList"/>
    <dgm:cxn modelId="{174AE66A-81DC-4E20-839A-E10A7E001A1A}" type="presParOf" srcId="{A5EB91FD-17AD-4860-A2BD-4FB0FBC45B41}" destId="{E8CB1BBF-C24B-40E7-9A52-C60EA765CDE6}" srcOrd="1" destOrd="0" presId="urn:microsoft.com/office/officeart/2018/2/layout/IconVerticalSolidList"/>
    <dgm:cxn modelId="{259FA5BD-8BED-4CAC-A383-E03A14ACBE3B}" type="presParOf" srcId="{A5EB91FD-17AD-4860-A2BD-4FB0FBC45B41}" destId="{548B0BD0-6E18-45C9-97BD-40845BEE797F}" srcOrd="2" destOrd="0" presId="urn:microsoft.com/office/officeart/2018/2/layout/IconVerticalSolidList"/>
    <dgm:cxn modelId="{506CE9B2-D882-4F77-AB8F-2BA098CCF306}" type="presParOf" srcId="{A5EB91FD-17AD-4860-A2BD-4FB0FBC45B41}" destId="{269C556F-2DFF-4F71-9F6D-1FE096322F2F}" srcOrd="3" destOrd="0" presId="urn:microsoft.com/office/officeart/2018/2/layout/IconVerticalSolidList"/>
    <dgm:cxn modelId="{59F53608-08AD-421B-B6DC-5CC2AA2655E6}" type="presParOf" srcId="{024E287D-39D9-4B27-8A9A-886C522DEF7E}" destId="{8C8B5FB0-E572-4941-B4BA-331A75443FBA}" srcOrd="3" destOrd="0" presId="urn:microsoft.com/office/officeart/2018/2/layout/IconVerticalSolidList"/>
    <dgm:cxn modelId="{7E8714EF-0829-46E0-B872-EEF34B7C8006}" type="presParOf" srcId="{024E287D-39D9-4B27-8A9A-886C522DEF7E}" destId="{06534B7B-4A79-4129-AAA9-B3548CEF97D2}" srcOrd="4" destOrd="0" presId="urn:microsoft.com/office/officeart/2018/2/layout/IconVerticalSolidList"/>
    <dgm:cxn modelId="{62F337DC-767F-4308-BEE0-17141BEA8BE5}" type="presParOf" srcId="{06534B7B-4A79-4129-AAA9-B3548CEF97D2}" destId="{E3E0AEA8-8FDC-407B-BCFF-50EAFFAF668D}" srcOrd="0" destOrd="0" presId="urn:microsoft.com/office/officeart/2018/2/layout/IconVerticalSolidList"/>
    <dgm:cxn modelId="{82C796F3-2C41-4FE1-93AD-1FB9B6B6232D}" type="presParOf" srcId="{06534B7B-4A79-4129-AAA9-B3548CEF97D2}" destId="{7B08FA9D-8D63-4902-9F84-06F63EE7FCC0}" srcOrd="1" destOrd="0" presId="urn:microsoft.com/office/officeart/2018/2/layout/IconVerticalSolidList"/>
    <dgm:cxn modelId="{8BE6C890-64ED-4D8E-A187-1C808CCB0E3B}" type="presParOf" srcId="{06534B7B-4A79-4129-AAA9-B3548CEF97D2}" destId="{D4D76D42-A946-4750-90A2-A4B719455F98}" srcOrd="2" destOrd="0" presId="urn:microsoft.com/office/officeart/2018/2/layout/IconVerticalSolidList"/>
    <dgm:cxn modelId="{7322EF6B-AC16-4E58-B0BB-9F59BE0E3792}" type="presParOf" srcId="{06534B7B-4A79-4129-AAA9-B3548CEF97D2}" destId="{F77B8F37-DA83-41AA-8A58-D5C0CA706C87}" srcOrd="3" destOrd="0" presId="urn:microsoft.com/office/officeart/2018/2/layout/IconVerticalSolidList"/>
    <dgm:cxn modelId="{D3F70AD0-7188-4453-A42F-8D3086535ACB}" type="presParOf" srcId="{024E287D-39D9-4B27-8A9A-886C522DEF7E}" destId="{5BD2AD7F-F474-418C-8131-B082FE9D0C8F}" srcOrd="5" destOrd="0" presId="urn:microsoft.com/office/officeart/2018/2/layout/IconVerticalSolidList"/>
    <dgm:cxn modelId="{70389233-ACE7-47FC-9CBD-EDE958FF2E87}" type="presParOf" srcId="{024E287D-39D9-4B27-8A9A-886C522DEF7E}" destId="{27713D7A-997C-49C4-BA15-9092087CA68A}" srcOrd="6" destOrd="0" presId="urn:microsoft.com/office/officeart/2018/2/layout/IconVerticalSolidList"/>
    <dgm:cxn modelId="{022FD24A-D2E8-45EE-9600-ADC51812341E}" type="presParOf" srcId="{27713D7A-997C-49C4-BA15-9092087CA68A}" destId="{C37B5581-EB0D-4B33-9E56-F0C0B8F58A9F}" srcOrd="0" destOrd="0" presId="urn:microsoft.com/office/officeart/2018/2/layout/IconVerticalSolidList"/>
    <dgm:cxn modelId="{F42571FF-0A0B-462A-A0B5-0D1B45416937}" type="presParOf" srcId="{27713D7A-997C-49C4-BA15-9092087CA68A}" destId="{C3097289-2A23-4267-A8FC-8B81A3649D64}" srcOrd="1" destOrd="0" presId="urn:microsoft.com/office/officeart/2018/2/layout/IconVerticalSolidList"/>
    <dgm:cxn modelId="{6723C480-6946-4EB9-A6A5-F14A66FDA72C}" type="presParOf" srcId="{27713D7A-997C-49C4-BA15-9092087CA68A}" destId="{E7534668-F05A-48B2-A238-F7B83AC861FE}" srcOrd="2" destOrd="0" presId="urn:microsoft.com/office/officeart/2018/2/layout/IconVerticalSolidList"/>
    <dgm:cxn modelId="{5D2E8AAF-D1EB-498F-BB99-92B9619AD65F}" type="presParOf" srcId="{27713D7A-997C-49C4-BA15-9092087CA68A}" destId="{13D7767E-84F3-4D4E-B530-358032A6EA1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156EAE-582D-499E-99F0-E20A178B2DB1}">
      <dsp:nvSpPr>
        <dsp:cNvPr id="0" name=""/>
        <dsp:cNvSpPr/>
      </dsp:nvSpPr>
      <dsp:spPr>
        <a:xfrm>
          <a:off x="0" y="673"/>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4CE8EF-0A27-4E13-A937-6C6E788A6F14}">
      <dsp:nvSpPr>
        <dsp:cNvPr id="0" name=""/>
        <dsp:cNvSpPr/>
      </dsp:nvSpPr>
      <dsp:spPr>
        <a:xfrm>
          <a:off x="476436" y="355047"/>
          <a:ext cx="866247" cy="8662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825E9D7-70BC-4288-A1D3-EF5BBFF344F0}">
      <dsp:nvSpPr>
        <dsp:cNvPr id="0" name=""/>
        <dsp:cNvSpPr/>
      </dsp:nvSpPr>
      <dsp:spPr>
        <a:xfrm>
          <a:off x="1819120" y="673"/>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GB" sz="2500" kern="1200"/>
            <a:t>Ombudsman determination case – Update. </a:t>
          </a:r>
          <a:endParaRPr lang="en-US" sz="2500" kern="1200"/>
        </a:p>
      </dsp:txBody>
      <dsp:txXfrm>
        <a:off x="1819120" y="673"/>
        <a:ext cx="4545103" cy="1574995"/>
      </dsp:txXfrm>
    </dsp:sp>
    <dsp:sp modelId="{74ECA717-CC07-492F-96F3-1318689E345D}">
      <dsp:nvSpPr>
        <dsp:cNvPr id="0" name=""/>
        <dsp:cNvSpPr/>
      </dsp:nvSpPr>
      <dsp:spPr>
        <a:xfrm>
          <a:off x="0" y="1969418"/>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21442F-8906-4AF0-A24E-6CA33B311D2E}">
      <dsp:nvSpPr>
        <dsp:cNvPr id="0" name=""/>
        <dsp:cNvSpPr/>
      </dsp:nvSpPr>
      <dsp:spPr>
        <a:xfrm>
          <a:off x="476436" y="2323792"/>
          <a:ext cx="866247" cy="86624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59A980-B801-40BD-9FA4-AB58883514EF}">
      <dsp:nvSpPr>
        <dsp:cNvPr id="0" name=""/>
        <dsp:cNvSpPr/>
      </dsp:nvSpPr>
      <dsp:spPr>
        <a:xfrm>
          <a:off x="1819120" y="1969418"/>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Improving Communication Action plan</a:t>
          </a:r>
        </a:p>
      </dsp:txBody>
      <dsp:txXfrm>
        <a:off x="1819120" y="1969418"/>
        <a:ext cx="4545103" cy="1574995"/>
      </dsp:txXfrm>
    </dsp:sp>
    <dsp:sp modelId="{1586014B-D9FB-4600-9B83-4429EF04F24F}">
      <dsp:nvSpPr>
        <dsp:cNvPr id="0" name=""/>
        <dsp:cNvSpPr/>
      </dsp:nvSpPr>
      <dsp:spPr>
        <a:xfrm>
          <a:off x="0" y="3938162"/>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FA2069-DE0C-4190-A966-7ACD5A771F97}">
      <dsp:nvSpPr>
        <dsp:cNvPr id="0" name=""/>
        <dsp:cNvSpPr/>
      </dsp:nvSpPr>
      <dsp:spPr>
        <a:xfrm>
          <a:off x="476436" y="4292537"/>
          <a:ext cx="866247" cy="8662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91EB1C-BE18-4F06-BB2E-93FABAA42496}">
      <dsp:nvSpPr>
        <dsp:cNvPr id="0" name=""/>
        <dsp:cNvSpPr/>
      </dsp:nvSpPr>
      <dsp:spPr>
        <a:xfrm>
          <a:off x="1819120" y="3938162"/>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Ombudsman News</a:t>
          </a:r>
        </a:p>
      </dsp:txBody>
      <dsp:txXfrm>
        <a:off x="1819120" y="3938162"/>
        <a:ext cx="4545103" cy="15749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12E63-28E1-49A8-B7C0-376E3C9654E1}">
      <dsp:nvSpPr>
        <dsp:cNvPr id="0" name=""/>
        <dsp:cNvSpPr/>
      </dsp:nvSpPr>
      <dsp:spPr>
        <a:xfrm>
          <a:off x="7280" y="1171820"/>
          <a:ext cx="1871365" cy="20076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GB" sz="1100" kern="1200"/>
            <a:t>James to review information requested and create master sheet and timeline document.</a:t>
          </a:r>
          <a:endParaRPr lang="en-US" sz="1100" kern="1200"/>
        </a:p>
      </dsp:txBody>
      <dsp:txXfrm>
        <a:off x="7280" y="1171820"/>
        <a:ext cx="1871365" cy="2007697"/>
      </dsp:txXfrm>
    </dsp:sp>
    <dsp:sp modelId="{9D8E9688-F55B-4A68-9A85-9FB16D12BBC9}">
      <dsp:nvSpPr>
        <dsp:cNvPr id="0" name=""/>
        <dsp:cNvSpPr/>
      </dsp:nvSpPr>
      <dsp:spPr>
        <a:xfrm>
          <a:off x="1906924" y="2054169"/>
          <a:ext cx="280704"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9ACE31-A32F-417A-BCD2-2A8C09062246}">
      <dsp:nvSpPr>
        <dsp:cNvPr id="0" name=""/>
        <dsp:cNvSpPr/>
      </dsp:nvSpPr>
      <dsp:spPr>
        <a:xfrm>
          <a:off x="2215908" y="1171820"/>
          <a:ext cx="1871365" cy="20076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GB" sz="1100" kern="1200"/>
            <a:t>James will then send to relevant corporate managers/head of operations as well as CC’ing in Deborah and set an internal deadline of when information is required back. James will also set up meetings with CMs. </a:t>
          </a:r>
          <a:endParaRPr lang="en-US" sz="1100" kern="1200"/>
        </a:p>
      </dsp:txBody>
      <dsp:txXfrm>
        <a:off x="2215908" y="1171820"/>
        <a:ext cx="1871365" cy="2007697"/>
      </dsp:txXfrm>
    </dsp:sp>
    <dsp:sp modelId="{FF6B35B3-8A28-45B9-B1A5-C824D80FE2F3}">
      <dsp:nvSpPr>
        <dsp:cNvPr id="0" name=""/>
        <dsp:cNvSpPr/>
      </dsp:nvSpPr>
      <dsp:spPr>
        <a:xfrm>
          <a:off x="4115552" y="2054169"/>
          <a:ext cx="280704"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2D91CC-8031-4CCB-9B3B-75B937408D86}">
      <dsp:nvSpPr>
        <dsp:cNvPr id="0" name=""/>
        <dsp:cNvSpPr/>
      </dsp:nvSpPr>
      <dsp:spPr>
        <a:xfrm>
          <a:off x="4424536" y="1171820"/>
          <a:ext cx="1871365" cy="20076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GB" sz="1100" kern="1200"/>
            <a:t>CM’s are now responsible for making sure information is collated before sending back to James. This will be done by completing a timeline of events, obtaining evidence and documents and answering the questions asked by the Housing Ombudsman</a:t>
          </a:r>
          <a:endParaRPr lang="en-US" sz="1100" kern="1200"/>
        </a:p>
      </dsp:txBody>
      <dsp:txXfrm>
        <a:off x="4424536" y="1171820"/>
        <a:ext cx="1871365" cy="2007697"/>
      </dsp:txXfrm>
    </dsp:sp>
    <dsp:sp modelId="{56E5CAFF-0085-4A68-8FB5-0865392A1C15}">
      <dsp:nvSpPr>
        <dsp:cNvPr id="0" name=""/>
        <dsp:cNvSpPr/>
      </dsp:nvSpPr>
      <dsp:spPr>
        <a:xfrm>
          <a:off x="6324180" y="2054169"/>
          <a:ext cx="280704"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CC554B-B8A9-47DA-B37E-68F7ADFA1761}">
      <dsp:nvSpPr>
        <dsp:cNvPr id="0" name=""/>
        <dsp:cNvSpPr/>
      </dsp:nvSpPr>
      <dsp:spPr>
        <a:xfrm>
          <a:off x="6633164" y="1171820"/>
          <a:ext cx="1871365" cy="20076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GB" sz="1100" kern="1200"/>
            <a:t>James to undertake a review alongside corporate managers on the internal deadline date. </a:t>
          </a:r>
          <a:endParaRPr lang="en-US" sz="1100" kern="1200"/>
        </a:p>
      </dsp:txBody>
      <dsp:txXfrm>
        <a:off x="6633164" y="1171820"/>
        <a:ext cx="1871365" cy="2007697"/>
      </dsp:txXfrm>
    </dsp:sp>
    <dsp:sp modelId="{D3C5EAF0-AD77-4155-A5D1-FF29FB39CCF3}">
      <dsp:nvSpPr>
        <dsp:cNvPr id="0" name=""/>
        <dsp:cNvSpPr/>
      </dsp:nvSpPr>
      <dsp:spPr>
        <a:xfrm>
          <a:off x="8532808" y="2054169"/>
          <a:ext cx="280704" cy="243000"/>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B51C92-203E-44A2-842B-BD28974F3D25}">
      <dsp:nvSpPr>
        <dsp:cNvPr id="0" name=""/>
        <dsp:cNvSpPr/>
      </dsp:nvSpPr>
      <dsp:spPr>
        <a:xfrm>
          <a:off x="8841792" y="1171820"/>
          <a:ext cx="1871365" cy="200769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GB" sz="1100" kern="1200"/>
            <a:t>Gary Allen and Samantha Lake to undertake final review prior to James sending off information to the Housing Ombudsman prior to their deadline.</a:t>
          </a:r>
          <a:endParaRPr lang="en-US" sz="1100" kern="1200"/>
        </a:p>
      </dsp:txBody>
      <dsp:txXfrm>
        <a:off x="8841792" y="1171820"/>
        <a:ext cx="1871365" cy="20076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324B2C-2D2D-4308-8870-50ED42589CEB}">
      <dsp:nvSpPr>
        <dsp:cNvPr id="0" name=""/>
        <dsp:cNvSpPr/>
      </dsp:nvSpPr>
      <dsp:spPr>
        <a:xfrm>
          <a:off x="0" y="1806"/>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AB6965-EEBE-4BEF-BC0F-75FCA570A659}">
      <dsp:nvSpPr>
        <dsp:cNvPr id="0" name=""/>
        <dsp:cNvSpPr/>
      </dsp:nvSpPr>
      <dsp:spPr>
        <a:xfrm>
          <a:off x="276958" y="207808"/>
          <a:ext cx="503560" cy="5035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2AA289-7C92-4C62-8352-572EDACC99C8}">
      <dsp:nvSpPr>
        <dsp:cNvPr id="0" name=""/>
        <dsp:cNvSpPr/>
      </dsp:nvSpPr>
      <dsp:spPr>
        <a:xfrm>
          <a:off x="1057476" y="1806"/>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Complaint Handling training booked in for August 2023</a:t>
          </a:r>
          <a:endParaRPr lang="en-US" sz="2200" kern="1200"/>
        </a:p>
      </dsp:txBody>
      <dsp:txXfrm>
        <a:off x="1057476" y="1806"/>
        <a:ext cx="9458123" cy="915564"/>
      </dsp:txXfrm>
    </dsp:sp>
    <dsp:sp modelId="{C2AF7400-28A2-4270-921A-978BB32CB7E9}">
      <dsp:nvSpPr>
        <dsp:cNvPr id="0" name=""/>
        <dsp:cNvSpPr/>
      </dsp:nvSpPr>
      <dsp:spPr>
        <a:xfrm>
          <a:off x="0" y="1146262"/>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CB1BBF-C24B-40E7-9A52-C60EA765CDE6}">
      <dsp:nvSpPr>
        <dsp:cNvPr id="0" name=""/>
        <dsp:cNvSpPr/>
      </dsp:nvSpPr>
      <dsp:spPr>
        <a:xfrm>
          <a:off x="276958" y="1352264"/>
          <a:ext cx="503560" cy="5035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9C556F-2DFF-4F71-9F6D-1FE096322F2F}">
      <dsp:nvSpPr>
        <dsp:cNvPr id="0" name=""/>
        <dsp:cNvSpPr/>
      </dsp:nvSpPr>
      <dsp:spPr>
        <a:xfrm>
          <a:off x="1057476" y="1146262"/>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Update on PlaceCube – new digital platform and more informative reporting</a:t>
          </a:r>
          <a:endParaRPr lang="en-US" sz="2200" kern="1200"/>
        </a:p>
      </dsp:txBody>
      <dsp:txXfrm>
        <a:off x="1057476" y="1146262"/>
        <a:ext cx="9458123" cy="915564"/>
      </dsp:txXfrm>
    </dsp:sp>
    <dsp:sp modelId="{E3E0AEA8-8FDC-407B-BCFF-50EAFFAF668D}">
      <dsp:nvSpPr>
        <dsp:cNvPr id="0" name=""/>
        <dsp:cNvSpPr/>
      </dsp:nvSpPr>
      <dsp:spPr>
        <a:xfrm>
          <a:off x="0" y="2290717"/>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08FA9D-8D63-4902-9F84-06F63EE7FCC0}">
      <dsp:nvSpPr>
        <dsp:cNvPr id="0" name=""/>
        <dsp:cNvSpPr/>
      </dsp:nvSpPr>
      <dsp:spPr>
        <a:xfrm>
          <a:off x="276958" y="2496719"/>
          <a:ext cx="503560" cy="5035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7B8F37-DA83-41AA-8A58-D5C0CA706C87}">
      <dsp:nvSpPr>
        <dsp:cNvPr id="0" name=""/>
        <dsp:cNvSpPr/>
      </dsp:nvSpPr>
      <dsp:spPr>
        <a:xfrm>
          <a:off x="1057476" y="2290717"/>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Social Housing Stigma Awareness – comments coming through – Lunch and Learns for members and staff</a:t>
          </a:r>
          <a:endParaRPr lang="en-US" sz="2200" kern="1200"/>
        </a:p>
      </dsp:txBody>
      <dsp:txXfrm>
        <a:off x="1057476" y="2290717"/>
        <a:ext cx="9458123" cy="915564"/>
      </dsp:txXfrm>
    </dsp:sp>
    <dsp:sp modelId="{C37B5581-EB0D-4B33-9E56-F0C0B8F58A9F}">
      <dsp:nvSpPr>
        <dsp:cNvPr id="0" name=""/>
        <dsp:cNvSpPr/>
      </dsp:nvSpPr>
      <dsp:spPr>
        <a:xfrm>
          <a:off x="0" y="3435173"/>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097289-2A23-4267-A8FC-8B81A3649D64}">
      <dsp:nvSpPr>
        <dsp:cNvPr id="0" name=""/>
        <dsp:cNvSpPr/>
      </dsp:nvSpPr>
      <dsp:spPr>
        <a:xfrm>
          <a:off x="276958" y="3641175"/>
          <a:ext cx="503560" cy="5035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D7767E-84F3-4D4E-B530-358032A6EA17}">
      <dsp:nvSpPr>
        <dsp:cNvPr id="0" name=""/>
        <dsp:cNvSpPr/>
      </dsp:nvSpPr>
      <dsp:spPr>
        <a:xfrm>
          <a:off x="1057476" y="3435173"/>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a:t>Final complaint response audits have started.</a:t>
          </a:r>
          <a:endParaRPr lang="en-US" sz="2200" kern="1200"/>
        </a:p>
      </dsp:txBody>
      <dsp:txXfrm>
        <a:off x="1057476" y="3435173"/>
        <a:ext cx="9458123" cy="91556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42342-8F3A-46A2-968B-C78B304F7FE4}" type="datetimeFigureOut">
              <a:rPr lang="en-GB" smtClean="0"/>
              <a:t>07/08/2023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F97C4-F4B6-480D-A1D0-906E36553CCE}" type="slidenum">
              <a:rPr lang="en-GB" smtClean="0"/>
              <a:t>‹#›</a:t>
            </a:fld>
            <a:endParaRPr lang="en-GB"/>
          </a:p>
        </p:txBody>
      </p:sp>
    </p:spTree>
    <p:extLst>
      <p:ext uri="{BB962C8B-B14F-4D97-AF65-F5344CB8AC3E}">
        <p14:creationId xmlns:p14="http://schemas.microsoft.com/office/powerpoint/2010/main" val="202063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3</a:t>
            </a:fld>
            <a:endParaRPr lang="en-GB"/>
          </a:p>
        </p:txBody>
      </p:sp>
    </p:spTree>
    <p:extLst>
      <p:ext uri="{BB962C8B-B14F-4D97-AF65-F5344CB8AC3E}">
        <p14:creationId xmlns:p14="http://schemas.microsoft.com/office/powerpoint/2010/main" val="236743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4</a:t>
            </a:fld>
            <a:endParaRPr lang="en-GB"/>
          </a:p>
        </p:txBody>
      </p:sp>
    </p:spTree>
    <p:extLst>
      <p:ext uri="{BB962C8B-B14F-4D97-AF65-F5344CB8AC3E}">
        <p14:creationId xmlns:p14="http://schemas.microsoft.com/office/powerpoint/2010/main" val="1907609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5</a:t>
            </a:fld>
            <a:endParaRPr lang="en-GB"/>
          </a:p>
        </p:txBody>
      </p:sp>
    </p:spTree>
    <p:extLst>
      <p:ext uri="{BB962C8B-B14F-4D97-AF65-F5344CB8AC3E}">
        <p14:creationId xmlns:p14="http://schemas.microsoft.com/office/powerpoint/2010/main" val="203541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We had a determination fro</a:t>
            </a:r>
            <a:r>
              <a:rPr lang="en-GB" sz="1800"/>
              <a:t>m the ombudsman on a previous cases that they had investigated – due to delayed repairs that negatively impacted the family's day to day life.</a:t>
            </a:r>
          </a:p>
          <a:p>
            <a:r>
              <a:rPr lang="en-GB" sz="1800">
                <a:effectLst/>
                <a:latin typeface="Calibri" panose="020F0502020204030204" pitchFamily="34" charset="0"/>
                <a:ea typeface="Calibri" panose="020F0502020204030204" pitchFamily="34" charset="0"/>
              </a:rPr>
              <a:t>The Housing Ombudsman have requested that the following actions take place, please can the following be arranged:</a:t>
            </a:r>
          </a:p>
          <a:p>
            <a:pPr marL="342900" lvl="0" indent="-342900">
              <a:buFont typeface="Calibri" panose="020F0502020204030204" pitchFamily="34" charset="0"/>
              <a:buChar char="-"/>
            </a:pPr>
            <a:r>
              <a:rPr lang="en-GB" sz="1800">
                <a:effectLst/>
                <a:latin typeface="Calibri" panose="020F0502020204030204" pitchFamily="34" charset="0"/>
                <a:ea typeface="Times New Roman" panose="02020603050405020304" pitchFamily="18" charset="0"/>
              </a:rPr>
              <a:t>The Ombudsman orders that the landlord write to the resident to apologise for the service failures identified in this report. </a:t>
            </a:r>
            <a:endParaRPr lang="en-GB" sz="1800">
              <a:effectLst/>
              <a:latin typeface="Calibri" panose="020F0502020204030204" pitchFamily="34" charset="0"/>
              <a:ea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GB" sz="1800">
                <a:effectLst/>
                <a:latin typeface="Calibri" panose="020F0502020204030204" pitchFamily="34" charset="0"/>
                <a:ea typeface="Times New Roman" panose="02020603050405020304" pitchFamily="18" charset="0"/>
              </a:rPr>
              <a:t>The Ombudsman orders that the landlord pays the resident further compensation of £250 for the distress and time and trouble caused to her by the identified service failures in its complaint handling.</a:t>
            </a:r>
          </a:p>
          <a:p>
            <a:pPr marL="342900" marR="0" lvl="0" indent="-34290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GB" sz="1800">
                <a:effectLst/>
                <a:latin typeface="Calibri" panose="020F0502020204030204" pitchFamily="34" charset="0"/>
                <a:ea typeface="Times New Roman" panose="02020603050405020304" pitchFamily="18" charset="0"/>
              </a:rPr>
              <a:t>The Ombudsman orders that the landlord review its record keeping processes with particular regard to telephone and in-person resident communications, and provide an action plan of its intentions to make improvements within eight weeks of the date of this report.</a:t>
            </a:r>
          </a:p>
          <a:p>
            <a:pPr marL="342900" marR="0" lvl="0" indent="-34290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endParaRPr lang="en-GB" sz="1800">
              <a:effectLst/>
              <a:latin typeface="Calibri" panose="020F0502020204030204" pitchFamily="34" charset="0"/>
              <a:ea typeface="Calibri" panose="020F0502020204030204" pitchFamily="34" charset="0"/>
            </a:endParaRPr>
          </a:p>
          <a:p>
            <a:pPr marL="285750" lvl="0" indent="-285750">
              <a:buSzPts val="1000"/>
              <a:buFont typeface="Arial" panose="020B0604020202020204" pitchFamily="34" charset="0"/>
              <a:buChar char="•"/>
              <a:tabLst>
                <a:tab pos="457200" algn="l"/>
              </a:tabLst>
            </a:pPr>
            <a:r>
              <a:rPr lang="en-GB" sz="1800">
                <a:solidFill>
                  <a:srgbClr val="000000"/>
                </a:solidFill>
                <a:effectLst/>
                <a:latin typeface="Arial" panose="020B0604020202020204" pitchFamily="34" charset="0"/>
                <a:ea typeface="Times New Roman" panose="02020603050405020304" pitchFamily="18" charset="0"/>
              </a:rPr>
              <a:t>The Ombudsman received 11,025 complaints and enquiries in the last quarter</a:t>
            </a:r>
            <a:endParaRPr lang="en-GB" sz="1800">
              <a:solidFill>
                <a:srgbClr val="000000"/>
              </a:solidFill>
              <a:effectLst/>
              <a:latin typeface="Calibri" panose="020F0502020204030204" pitchFamily="34" charset="0"/>
              <a:ea typeface="Calibri" panose="020F0502020204030204" pitchFamily="34" charset="0"/>
            </a:endParaRPr>
          </a:p>
          <a:p>
            <a:pPr marL="285750" lvl="0" indent="-285750">
              <a:buSzPts val="1000"/>
              <a:buFont typeface="Arial" panose="020B0604020202020204" pitchFamily="34" charset="0"/>
              <a:buChar char="•"/>
              <a:tabLst>
                <a:tab pos="457200" algn="l"/>
              </a:tabLst>
            </a:pPr>
            <a:r>
              <a:rPr lang="en-GB" sz="1800">
                <a:solidFill>
                  <a:srgbClr val="000000"/>
                </a:solidFill>
                <a:effectLst/>
                <a:latin typeface="Arial" panose="020B0604020202020204" pitchFamily="34" charset="0"/>
                <a:ea typeface="Times New Roman" panose="02020603050405020304" pitchFamily="18" charset="0"/>
              </a:rPr>
              <a:t>Property condition continues to be the most complained about category at 68% of all complaints</a:t>
            </a:r>
            <a:endParaRPr lang="en-GB" sz="1800">
              <a:solidFill>
                <a:srgbClr val="000000"/>
              </a:solidFill>
              <a:effectLst/>
              <a:latin typeface="Calibri" panose="020F0502020204030204" pitchFamily="34" charset="0"/>
              <a:ea typeface="Calibri" panose="020F0502020204030204" pitchFamily="34" charset="0"/>
            </a:endParaRPr>
          </a:p>
          <a:p>
            <a:pPr marL="285750" lvl="0" indent="-285750">
              <a:buSzPts val="1000"/>
              <a:buFont typeface="Arial" panose="020B0604020202020204" pitchFamily="34" charset="0"/>
              <a:buChar char="•"/>
              <a:tabLst>
                <a:tab pos="457200" algn="l"/>
              </a:tabLst>
            </a:pPr>
            <a:r>
              <a:rPr lang="en-GB" sz="1800">
                <a:solidFill>
                  <a:srgbClr val="000000"/>
                </a:solidFill>
                <a:effectLst/>
                <a:latin typeface="Arial" panose="020B0604020202020204" pitchFamily="34" charset="0"/>
                <a:ea typeface="Times New Roman" panose="02020603050405020304" pitchFamily="18" charset="0"/>
              </a:rPr>
              <a:t>In 64% of determinations, the Ombudsman found maladministration</a:t>
            </a:r>
            <a:endParaRPr lang="en-GB" sz="1800">
              <a:solidFill>
                <a:srgbClr val="000000"/>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solidFill>
                  <a:srgbClr val="000000"/>
                </a:solidFill>
                <a:effectLst/>
                <a:latin typeface="Arial" panose="020B0604020202020204" pitchFamily="34" charset="0"/>
                <a:ea typeface="Times New Roman" panose="02020603050405020304" pitchFamily="18" charset="0"/>
              </a:rPr>
              <a:t>The Ombudsman made 1,527 orders in the quarter.</a:t>
            </a:r>
          </a:p>
          <a:p>
            <a:pPr marL="285750" indent="-285750">
              <a:buFont typeface="Arial" panose="020B0604020202020204" pitchFamily="34" charset="0"/>
              <a:buChar char="•"/>
            </a:pPr>
            <a:endParaRPr lang="en-GB" sz="1800">
              <a:effectLst/>
              <a:latin typeface="Calibri" panose="020F0502020204030204" pitchFamily="34" charset="0"/>
              <a:ea typeface="Calibri" panose="020F0502020204030204" pitchFamily="34" charset="0"/>
            </a:endParaRPr>
          </a:p>
          <a:p>
            <a:pPr>
              <a:spcAft>
                <a:spcPts val="1125"/>
              </a:spcAft>
            </a:pPr>
            <a:r>
              <a:rPr lang="en-GB" sz="1800">
                <a:solidFill>
                  <a:srgbClr val="000000"/>
                </a:solidFill>
                <a:effectLst/>
                <a:latin typeface="Arial" panose="020B0604020202020204" pitchFamily="34" charset="0"/>
                <a:ea typeface="Calibri" panose="020F0502020204030204" pitchFamily="34" charset="0"/>
              </a:rPr>
              <a:t>The Housing Ombudsman has raised concerns with Lambeth Council after residents from a previously resolved case had the problems return, with the landlord once again not dealing with the issues satisfactorily and the Ombudsman finding maladministration.</a:t>
            </a:r>
            <a:endParaRPr lang="en-GB" sz="1800">
              <a:effectLst/>
              <a:latin typeface="Calibri" panose="020F0502020204030204" pitchFamily="34" charset="0"/>
              <a:ea typeface="Calibri" panose="020F0502020204030204" pitchFamily="34" charset="0"/>
            </a:endParaRPr>
          </a:p>
          <a:p>
            <a:pPr>
              <a:spcAft>
                <a:spcPts val="1125"/>
              </a:spcAft>
            </a:pPr>
            <a:r>
              <a:rPr lang="en-GB" sz="1800">
                <a:solidFill>
                  <a:srgbClr val="000000"/>
                </a:solidFill>
                <a:effectLst/>
                <a:latin typeface="Arial" panose="020B0604020202020204" pitchFamily="34" charset="0"/>
                <a:ea typeface="Calibri" panose="020F0502020204030204" pitchFamily="34" charset="0"/>
              </a:rPr>
              <a:t>This has led to the Ombudsman using paragraph 11 of the Housing Ombudsman Scheme to scrutinise evidence of complaints handling through an inspection of the landlord including through an in-person inspection of evidence. It is the first time these powers have been used.</a:t>
            </a:r>
            <a:endParaRPr lang="en-GB" sz="1800">
              <a:effectLst/>
              <a:latin typeface="Calibri" panose="020F0502020204030204" pitchFamily="34" charset="0"/>
              <a:ea typeface="Calibri" panose="020F0502020204030204" pitchFamily="34" charset="0"/>
            </a:endParaRPr>
          </a:p>
          <a:p>
            <a:pPr>
              <a:spcAft>
                <a:spcPts val="1125"/>
              </a:spcAft>
            </a:pPr>
            <a:r>
              <a:rPr lang="en-GB" sz="1800">
                <a:solidFill>
                  <a:srgbClr val="000000"/>
                </a:solidFill>
                <a:effectLst/>
                <a:latin typeface="Arial" panose="020B0604020202020204" pitchFamily="34" charset="0"/>
                <a:ea typeface="Calibri" panose="020F0502020204030204" pitchFamily="34" charset="0"/>
              </a:rPr>
              <a:t>The Ombudsman will evaluate evidence of the landlord’s complaint handling, including compliance with recent orders and recommendations and previous decisions relating to service improvements. It has engaged with both residents and the landlord on these cases and will establish how the landlord allowed the issues to resurface.</a:t>
            </a:r>
            <a:endParaRPr lang="en-GB" sz="1800">
              <a:effectLst/>
              <a:latin typeface="Calibri" panose="020F0502020204030204" pitchFamily="34" charset="0"/>
              <a:ea typeface="Calibri" panose="020F0502020204030204" pitchFamily="34" charset="0"/>
            </a:endParaRPr>
          </a:p>
          <a:p>
            <a:pPr>
              <a:spcAft>
                <a:spcPts val="1125"/>
              </a:spcAft>
            </a:pPr>
            <a:r>
              <a:rPr lang="en-GB" sz="1800">
                <a:solidFill>
                  <a:srgbClr val="000000"/>
                </a:solidFill>
                <a:effectLst/>
                <a:latin typeface="Arial" panose="020B0604020202020204" pitchFamily="34" charset="0"/>
                <a:ea typeface="Calibri" panose="020F0502020204030204" pitchFamily="34" charset="0"/>
              </a:rPr>
              <a:t>The poor complaint handling in these subsequent cases included not following its policies, failing to fully investigate the issues nor offering appropriate remedies. The Ombudsman would have expected to see more improvement in complaint handling following its special report in February 2022, especially as the landlord should have been aware of the issues in complaints previously investigated.</a:t>
            </a:r>
            <a:endParaRPr lang="en-GB" sz="1800">
              <a:effectLst/>
              <a:latin typeface="Calibri" panose="020F0502020204030204" pitchFamily="34" charset="0"/>
              <a:ea typeface="Calibri" panose="020F0502020204030204" pitchFamily="34" charset="0"/>
            </a:endParaRPr>
          </a:p>
          <a:p>
            <a:pPr>
              <a:spcAft>
                <a:spcPts val="1125"/>
              </a:spcAft>
            </a:pPr>
            <a:r>
              <a:rPr lang="en-GB" sz="1800">
                <a:solidFill>
                  <a:srgbClr val="000000"/>
                </a:solidFill>
                <a:effectLst/>
                <a:latin typeface="Arial" panose="020B0604020202020204" pitchFamily="34" charset="0"/>
                <a:ea typeface="Calibri" panose="020F0502020204030204" pitchFamily="34" charset="0"/>
              </a:rPr>
              <a:t>The Ombudsman is also due to hold an open meeting with residents of Lambeth Council, hosted by the landlord, in September to hear about the issues facing them and the landlord.</a:t>
            </a:r>
            <a:endParaRPr lang="en-GB" sz="1800">
              <a:effectLst/>
              <a:latin typeface="Calibri" panose="020F0502020204030204" pitchFamily="34" charset="0"/>
              <a:ea typeface="Calibri" panose="020F0502020204030204" pitchFamily="34" charset="0"/>
            </a:endParaRPr>
          </a:p>
          <a:p>
            <a:pPr marL="0" lvl="0" indent="0">
              <a:buFont typeface="Calibri" panose="020F0502020204030204" pitchFamily="34" charset="0"/>
              <a:buNone/>
            </a:pPr>
            <a:endParaRPr lang="en-GB" sz="180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656F97C4-F4B6-480D-A1D0-906E36553CCE}" type="slidenum">
              <a:rPr lang="en-GB" smtClean="0"/>
              <a:t>6</a:t>
            </a:fld>
            <a:endParaRPr lang="en-GB"/>
          </a:p>
        </p:txBody>
      </p:sp>
    </p:spTree>
    <p:extLst>
      <p:ext uri="{BB962C8B-B14F-4D97-AF65-F5344CB8AC3E}">
        <p14:creationId xmlns:p14="http://schemas.microsoft.com/office/powerpoint/2010/main" val="3179711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12</a:t>
            </a:fld>
            <a:endParaRPr lang="en-GB"/>
          </a:p>
        </p:txBody>
      </p:sp>
    </p:spTree>
    <p:extLst>
      <p:ext uri="{BB962C8B-B14F-4D97-AF65-F5344CB8AC3E}">
        <p14:creationId xmlns:p14="http://schemas.microsoft.com/office/powerpoint/2010/main" val="89839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4EB8F-6A90-3304-6BAC-6C923008BF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9F35F-BD5F-2A46-F20C-5B033A550E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F8A914-EAF0-A987-442E-6DFDAA44002C}"/>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9D27CC33-CA43-FAA6-8CA9-B0A5226551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01293-B79F-52EC-EA10-422F4BF8CFBF}"/>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1823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A1B0-C4D0-16D1-AA2F-F30A2E1D9D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AA24-688D-7AEF-FF77-93545BCAF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D4F120-F424-9C14-45F4-35D8DE805F0F}"/>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D8432A8F-9AE5-6470-6E10-F05E44EC46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31C0B-9F7F-47D3-BC5B-25AD7E06450D}"/>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17162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ACBE1-A7B0-D939-BA87-5FF9C5C155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45379E-A64A-ACEB-E307-651B375A42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C4718-BB8A-9810-47B6-FED12A805A43}"/>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BB03E856-105F-53A1-3928-8C956DAB78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11B28D-B80C-3F70-FCAD-010C84EC7FB6}"/>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3157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3B99-ABAD-ADAA-9550-85CC77453F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F5D52C-6FFC-526F-2E0E-F5702F8E0A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67C85-570A-8230-AD3E-FE185096AAAB}"/>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DFC06DD5-5C11-1CCB-7AF2-BFED8FDEB5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0A6620-A1E7-EA70-0940-11AE348EE130}"/>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390964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5925-E9F8-8F24-E210-5348BAB4BC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5DDDFA-2B6E-D152-641F-FB77959075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6EF21A-2B17-7764-4415-DC85AB7E8FA9}"/>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5F498758-8B1F-D20E-5108-C98075B021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7E949-47E8-EF2A-2114-C86029CECF93}"/>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98625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959F7-5DF1-9C0B-D75D-72756D81CF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404862-FBEA-B7F3-0EFC-BA61F70D18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8A0203E-9BA8-4A65-D22F-57F430B2CB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4D764D-054B-E1C2-6180-6A56EFDA8995}"/>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218438EB-F329-6A7D-CC46-FA6DDBA611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FB94DB-FE26-6EB0-1829-1F060076EDD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17653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CAFD-690F-DB47-4DCE-532D4C380C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959C04-9476-D38C-60C7-82CC8064C1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18577-337C-F63F-DC35-440C3D718F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8A48C8-4651-EECB-8F29-C8ABD7698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F4DD94-436E-D3FD-6C81-FE2A9EC65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0EF7CA-7731-C9AC-6BF4-8E20B8549B7D}"/>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8" name="Footer Placeholder 7">
            <a:extLst>
              <a:ext uri="{FF2B5EF4-FFF2-40B4-BE49-F238E27FC236}">
                <a16:creationId xmlns:a16="http://schemas.microsoft.com/office/drawing/2014/main" id="{C8B51F43-8E10-0DED-BE6B-98D0F55E18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BB8268-E8F1-6B8A-40B8-B88B5115C14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010423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CD33-851C-914A-ABBD-E96EDD1A9C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0511E-7AB2-3859-99D5-5B3B3C35B369}"/>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4" name="Footer Placeholder 3">
            <a:extLst>
              <a:ext uri="{FF2B5EF4-FFF2-40B4-BE49-F238E27FC236}">
                <a16:creationId xmlns:a16="http://schemas.microsoft.com/office/drawing/2014/main" id="{E105AD5E-6D31-D225-B8B2-5788628396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6C19C1-2D6D-E028-4817-A84A237E04F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9090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44600-597E-E45D-6462-1422F60B65A4}"/>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3" name="Footer Placeholder 2">
            <a:extLst>
              <a:ext uri="{FF2B5EF4-FFF2-40B4-BE49-F238E27FC236}">
                <a16:creationId xmlns:a16="http://schemas.microsoft.com/office/drawing/2014/main" id="{43047A46-857A-D5A4-251F-3839D4B87A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6E2BF9-B140-91D1-5FAC-18ADD05CE0DA}"/>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837925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73545-4AEA-BC38-9326-727A39B18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D7B0B9-DF70-A994-C33B-22DF6FFEFC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EB287C-A74F-7709-4DF3-CB4FA29AC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CDA3F7-C1A0-F584-1B4D-0C7F2A8049F2}"/>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B88EBEBD-C1A6-0A24-792B-71C0F08EE7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3A6A70-E8B5-1D0B-DE55-CB5AF3564BB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61521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ADE34-D7C2-AA56-1EF9-D084C5603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D497313-9B68-A781-C730-38945BFA1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884DB6-2A89-2800-ACAB-B5D3FC295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02501F-4EB7-9163-1194-B327DF9CC56F}"/>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7E0E1565-4C51-26BF-D618-0D82D26DA5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8ED685-3B8B-F62E-D67A-48DA37811812}"/>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9564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32012-4E1A-68DB-AE20-A46505AD2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DC34D8-BCE6-368A-8F54-93D0CB666F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77DCD6-FDDD-826C-A44C-25717EAF15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E51E2A66-B169-6B23-B7D1-C5134951C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CC05CE-694B-3A98-486E-4CAC100B7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2F9C5-2731-4677-B298-4FABA084D915}" type="slidenum">
              <a:rPr lang="en-GB" smtClean="0"/>
              <a:t>‹#›</a:t>
            </a:fld>
            <a:endParaRPr lang="en-GB"/>
          </a:p>
        </p:txBody>
      </p:sp>
    </p:spTree>
    <p:extLst>
      <p:ext uri="{BB962C8B-B14F-4D97-AF65-F5344CB8AC3E}">
        <p14:creationId xmlns:p14="http://schemas.microsoft.com/office/powerpoint/2010/main" val="595624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DA391E-1E2E-A269-FFE0-CE282308C680}"/>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Housing Complaints </a:t>
            </a:r>
            <a:br>
              <a:rPr lang="en-GB" sz="4800">
                <a:solidFill>
                  <a:srgbClr val="FFFFFF"/>
                </a:solidFill>
              </a:rPr>
            </a:br>
            <a:r>
              <a:rPr lang="en-GB" sz="4800">
                <a:solidFill>
                  <a:srgbClr val="FFFFFF"/>
                </a:solidFill>
              </a:rPr>
              <a:t>Task Force</a:t>
            </a:r>
          </a:p>
        </p:txBody>
      </p:sp>
      <p:sp>
        <p:nvSpPr>
          <p:cNvPr id="3" name="Subtitle 2">
            <a:extLst>
              <a:ext uri="{FF2B5EF4-FFF2-40B4-BE49-F238E27FC236}">
                <a16:creationId xmlns:a16="http://schemas.microsoft.com/office/drawing/2014/main" id="{2370597B-9AB7-4338-1A15-8F519B3CF987}"/>
              </a:ext>
            </a:extLst>
          </p:cNvPr>
          <p:cNvSpPr>
            <a:spLocks noGrp="1"/>
          </p:cNvSpPr>
          <p:nvPr>
            <p:ph type="subTitle" idx="1"/>
          </p:nvPr>
        </p:nvSpPr>
        <p:spPr>
          <a:xfrm>
            <a:off x="1350682" y="4870824"/>
            <a:ext cx="10005951" cy="1458258"/>
          </a:xfrm>
        </p:spPr>
        <p:txBody>
          <a:bodyPr anchor="ctr">
            <a:normAutofit/>
          </a:bodyPr>
          <a:lstStyle/>
          <a:p>
            <a:pPr algn="l"/>
            <a:r>
              <a:rPr lang="en-GB"/>
              <a:t>26</a:t>
            </a:r>
            <a:r>
              <a:rPr lang="en-GB" baseline="30000"/>
              <a:t>th</a:t>
            </a:r>
            <a:r>
              <a:rPr lang="en-GB"/>
              <a:t> July 2023</a:t>
            </a:r>
          </a:p>
        </p:txBody>
      </p:sp>
    </p:spTree>
    <p:extLst>
      <p:ext uri="{BB962C8B-B14F-4D97-AF65-F5344CB8AC3E}">
        <p14:creationId xmlns:p14="http://schemas.microsoft.com/office/powerpoint/2010/main" val="3226780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owchart: Document 9">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4869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335AE6-F165-DB66-4509-683E34F6CCA9}"/>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New Consumer Standards – Consultation</a:t>
            </a:r>
          </a:p>
        </p:txBody>
      </p:sp>
      <p:pic>
        <p:nvPicPr>
          <p:cNvPr id="5" name="Content Placeholder 4">
            <a:extLst>
              <a:ext uri="{FF2B5EF4-FFF2-40B4-BE49-F238E27FC236}">
                <a16:creationId xmlns:a16="http://schemas.microsoft.com/office/drawing/2014/main" id="{CBA21A4A-015B-63D7-170B-3CCA240D3251}"/>
              </a:ext>
            </a:extLst>
          </p:cNvPr>
          <p:cNvPicPr>
            <a:picLocks noGrp="1" noChangeAspect="1"/>
          </p:cNvPicPr>
          <p:nvPr>
            <p:ph idx="1"/>
          </p:nvPr>
        </p:nvPicPr>
        <p:blipFill>
          <a:blip r:embed="rId2"/>
          <a:stretch>
            <a:fillRect/>
          </a:stretch>
        </p:blipFill>
        <p:spPr>
          <a:xfrm>
            <a:off x="4207933" y="811928"/>
            <a:ext cx="7347537" cy="5235120"/>
          </a:xfrm>
          <a:prstGeom prst="rect">
            <a:avLst/>
          </a:prstGeom>
        </p:spPr>
      </p:pic>
    </p:spTree>
    <p:extLst>
      <p:ext uri="{BB962C8B-B14F-4D97-AF65-F5344CB8AC3E}">
        <p14:creationId xmlns:p14="http://schemas.microsoft.com/office/powerpoint/2010/main" val="3695290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418A3B-41F9-9BB5-3CC7-8C5E166B2DAD}"/>
              </a:ext>
            </a:extLst>
          </p:cNvPr>
          <p:cNvSpPr>
            <a:spLocks noGrp="1"/>
          </p:cNvSpPr>
          <p:nvPr>
            <p:ph type="title"/>
          </p:nvPr>
        </p:nvSpPr>
        <p:spPr>
          <a:xfrm>
            <a:off x="6590662" y="4267832"/>
            <a:ext cx="4805996" cy="1297115"/>
          </a:xfrm>
        </p:spPr>
        <p:txBody>
          <a:bodyPr vert="horz" lIns="91440" tIns="45720" rIns="91440" bIns="45720" rtlCol="0" anchor="t">
            <a:normAutofit fontScale="90000"/>
          </a:bodyPr>
          <a:lstStyle/>
          <a:p>
            <a:r>
              <a:rPr lang="en-US" sz="4000" kern="1200">
                <a:solidFill>
                  <a:schemeClr val="tx2"/>
                </a:solidFill>
                <a:latin typeface="+mj-lt"/>
                <a:ea typeface="+mj-ea"/>
                <a:cs typeface="+mj-cs"/>
              </a:rPr>
              <a:t>Over to you for Preventative Actions Identified this Quarter</a:t>
            </a:r>
          </a:p>
        </p:txBody>
      </p:sp>
      <p:pic>
        <p:nvPicPr>
          <p:cNvPr id="7" name="Graphic 6" descr="Warning">
            <a:extLst>
              <a:ext uri="{FF2B5EF4-FFF2-40B4-BE49-F238E27FC236}">
                <a16:creationId xmlns:a16="http://schemas.microsoft.com/office/drawing/2014/main" id="{C427CF10-0A41-C4CE-D1C2-A22152373C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23959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8F4CC-887F-2E65-4AEB-46C99BC2D818}"/>
              </a:ext>
            </a:extLst>
          </p:cNvPr>
          <p:cNvSpPr>
            <a:spLocks noGrp="1"/>
          </p:cNvSpPr>
          <p:nvPr>
            <p:ph type="title"/>
          </p:nvPr>
        </p:nvSpPr>
        <p:spPr>
          <a:xfrm>
            <a:off x="838200" y="557188"/>
            <a:ext cx="10515600" cy="1133499"/>
          </a:xfrm>
        </p:spPr>
        <p:txBody>
          <a:bodyPr>
            <a:normAutofit/>
          </a:bodyPr>
          <a:lstStyle/>
          <a:p>
            <a:pPr algn="ctr"/>
            <a:r>
              <a:rPr lang="en-GB" sz="5200"/>
              <a:t>Up Next…</a:t>
            </a:r>
          </a:p>
        </p:txBody>
      </p:sp>
      <p:graphicFrame>
        <p:nvGraphicFramePr>
          <p:cNvPr id="13" name="Content Placeholder 2">
            <a:extLst>
              <a:ext uri="{FF2B5EF4-FFF2-40B4-BE49-F238E27FC236}">
                <a16:creationId xmlns:a16="http://schemas.microsoft.com/office/drawing/2014/main" id="{6108C48A-341D-8B05-78B2-2FA2F7926C1B}"/>
              </a:ext>
            </a:extLst>
          </p:cNvPr>
          <p:cNvGraphicFramePr>
            <a:graphicFrameLocks noGrp="1"/>
          </p:cNvGraphicFramePr>
          <p:nvPr>
            <p:ph idx="1"/>
            <p:extLst>
              <p:ext uri="{D42A27DB-BD31-4B8C-83A1-F6EECF244321}">
                <p14:modId xmlns:p14="http://schemas.microsoft.com/office/powerpoint/2010/main" val="251563798"/>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8589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4BDE8A1-CF8E-50A0-53FD-2B909A9BDA06}"/>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Agenda</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D2EDA83-7EF0-4119-0DE7-AA165E09CF60}"/>
              </a:ext>
            </a:extLst>
          </p:cNvPr>
          <p:cNvSpPr>
            <a:spLocks noGrp="1"/>
          </p:cNvSpPr>
          <p:nvPr>
            <p:ph idx="1"/>
          </p:nvPr>
        </p:nvSpPr>
        <p:spPr>
          <a:xfrm>
            <a:off x="4379709" y="686862"/>
            <a:ext cx="7037591" cy="5475129"/>
          </a:xfrm>
        </p:spPr>
        <p:txBody>
          <a:bodyPr anchor="ctr">
            <a:normAutofit/>
          </a:bodyPr>
          <a:lstStyle/>
          <a:p>
            <a:r>
              <a:rPr lang="en-GB" sz="2600"/>
              <a:t>Welcome &amp; Introductions</a:t>
            </a:r>
          </a:p>
          <a:p>
            <a:r>
              <a:rPr lang="en-GB" sz="2600"/>
              <a:t>Actions from Last Meeting – All/Kerry</a:t>
            </a:r>
          </a:p>
          <a:p>
            <a:r>
              <a:rPr lang="en-GB" sz="2600"/>
              <a:t>Q1 figures trends &amp; preventative actions – James</a:t>
            </a:r>
          </a:p>
          <a:p>
            <a:r>
              <a:rPr lang="en-GB" sz="2600"/>
              <a:t>Housing Ombudsman/Regulator update – David</a:t>
            </a:r>
          </a:p>
          <a:p>
            <a:r>
              <a:rPr lang="en-GB" sz="2600"/>
              <a:t>TSM Q1 results – David</a:t>
            </a:r>
          </a:p>
          <a:p>
            <a:r>
              <a:rPr lang="en-GB" sz="2600"/>
              <a:t>Preventative Actions for this quarter</a:t>
            </a:r>
          </a:p>
          <a:p>
            <a:r>
              <a:rPr lang="en-GB" sz="2600"/>
              <a:t>Up Next…</a:t>
            </a:r>
          </a:p>
          <a:p>
            <a:r>
              <a:rPr lang="en-GB" sz="2600"/>
              <a:t>AOB</a:t>
            </a:r>
          </a:p>
          <a:p>
            <a:endParaRPr lang="en-GB" sz="2600"/>
          </a:p>
          <a:p>
            <a:endParaRPr lang="en-GB" sz="2600"/>
          </a:p>
        </p:txBody>
      </p:sp>
    </p:spTree>
    <p:extLst>
      <p:ext uri="{BB962C8B-B14F-4D97-AF65-F5344CB8AC3E}">
        <p14:creationId xmlns:p14="http://schemas.microsoft.com/office/powerpoint/2010/main" val="54148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6B6A-59DB-7ED2-6E6D-1013C77DF680}"/>
              </a:ext>
            </a:extLst>
          </p:cNvPr>
          <p:cNvSpPr>
            <a:spLocks noGrp="1"/>
          </p:cNvSpPr>
          <p:nvPr>
            <p:ph type="title"/>
          </p:nvPr>
        </p:nvSpPr>
        <p:spPr/>
        <p:txBody>
          <a:bodyPr/>
          <a:lstStyle/>
          <a:p>
            <a:r>
              <a:rPr lang="en-GB"/>
              <a:t>Housing Repair Complaints Q1</a:t>
            </a:r>
          </a:p>
        </p:txBody>
      </p:sp>
      <p:sp>
        <p:nvSpPr>
          <p:cNvPr id="5" name="TextBox 4">
            <a:extLst>
              <a:ext uri="{FF2B5EF4-FFF2-40B4-BE49-F238E27FC236}">
                <a16:creationId xmlns:a16="http://schemas.microsoft.com/office/drawing/2014/main" id="{20500AC4-08ED-6DD8-D65D-598E9C88F92C}"/>
              </a:ext>
            </a:extLst>
          </p:cNvPr>
          <p:cNvSpPr txBox="1"/>
          <p:nvPr/>
        </p:nvSpPr>
        <p:spPr>
          <a:xfrm>
            <a:off x="838200" y="3611001"/>
            <a:ext cx="10515600" cy="3108543"/>
          </a:xfrm>
          <a:prstGeom prst="rect">
            <a:avLst/>
          </a:prstGeom>
          <a:noFill/>
        </p:spPr>
        <p:txBody>
          <a:bodyPr wrap="square" rtlCol="0">
            <a:spAutoFit/>
          </a:bodyPr>
          <a:lstStyle/>
          <a:p>
            <a:r>
              <a:rPr lang="en-GB" sz="1400" u="sng"/>
              <a:t>Response Times</a:t>
            </a:r>
          </a:p>
          <a:p>
            <a:r>
              <a:rPr lang="en-GB" sz="1400"/>
              <a:t>The average complaint response time in Q1 was 16.9 working days. This was up from an average of 12.2 working days in Q4.</a:t>
            </a:r>
          </a:p>
          <a:p>
            <a:endParaRPr lang="en-GB" sz="1400"/>
          </a:p>
          <a:p>
            <a:r>
              <a:rPr lang="en-GB" sz="1400"/>
              <a:t>We saw 45% of complaints responded to breach the 10-working day deadline, this down from 59% in Q4.</a:t>
            </a:r>
          </a:p>
          <a:p>
            <a:endParaRPr lang="en-GB" sz="1400"/>
          </a:p>
          <a:p>
            <a:r>
              <a:rPr lang="en-GB" sz="1400"/>
              <a:t>Whilst more complaints are being responded to on time that in Q4, the ones that do breach are taking longer to resolve as demonstrated by the number of average working days.</a:t>
            </a:r>
          </a:p>
          <a:p>
            <a:endParaRPr lang="en-GB" sz="1400"/>
          </a:p>
          <a:p>
            <a:r>
              <a:rPr lang="en-GB" sz="1400" u="sng"/>
              <a:t>Themes &amp; Trends</a:t>
            </a:r>
          </a:p>
          <a:p>
            <a:r>
              <a:rPr lang="en-GB" sz="1400"/>
              <a:t>The biggest theme and trend in our complaints from quarter one was that tenants were using the complaints system to chase up repairs or service requests that they had already reported, and this also linked into a lack of communication provided to our tenants. Jobs surrounding leaks, roofing, damp/mould and general repairs formed most of the complaints. There were also complaints where tenants were continuing to have problems with Aaron Services and getting boilers fixed in a suitable timeframe.  </a:t>
            </a:r>
          </a:p>
          <a:p>
            <a:endParaRPr lang="en-GB" sz="1400" u="sng"/>
          </a:p>
        </p:txBody>
      </p:sp>
      <p:graphicFrame>
        <p:nvGraphicFramePr>
          <p:cNvPr id="7" name="Content Placeholder 6">
            <a:extLst>
              <a:ext uri="{FF2B5EF4-FFF2-40B4-BE49-F238E27FC236}">
                <a16:creationId xmlns:a16="http://schemas.microsoft.com/office/drawing/2014/main" id="{CC7717DF-DA54-0024-E6ED-9B16BE1F833C}"/>
              </a:ext>
            </a:extLst>
          </p:cNvPr>
          <p:cNvGraphicFramePr>
            <a:graphicFrameLocks noGrp="1"/>
          </p:cNvGraphicFramePr>
          <p:nvPr>
            <p:ph idx="1"/>
            <p:extLst>
              <p:ext uri="{D42A27DB-BD31-4B8C-83A1-F6EECF244321}">
                <p14:modId xmlns:p14="http://schemas.microsoft.com/office/powerpoint/2010/main" val="330137236"/>
              </p:ext>
            </p:extLst>
          </p:nvPr>
        </p:nvGraphicFramePr>
        <p:xfrm>
          <a:off x="838200" y="1690688"/>
          <a:ext cx="7391400" cy="1732564"/>
        </p:xfrm>
        <a:graphic>
          <a:graphicData uri="http://schemas.openxmlformats.org/drawingml/2006/table">
            <a:tbl>
              <a:tblPr/>
              <a:tblGrid>
                <a:gridCol w="1332876">
                  <a:extLst>
                    <a:ext uri="{9D8B030D-6E8A-4147-A177-3AD203B41FA5}">
                      <a16:colId xmlns:a16="http://schemas.microsoft.com/office/drawing/2014/main" val="1215128937"/>
                    </a:ext>
                  </a:extLst>
                </a:gridCol>
                <a:gridCol w="1800246">
                  <a:extLst>
                    <a:ext uri="{9D8B030D-6E8A-4147-A177-3AD203B41FA5}">
                      <a16:colId xmlns:a16="http://schemas.microsoft.com/office/drawing/2014/main" val="1151545503"/>
                    </a:ext>
                  </a:extLst>
                </a:gridCol>
                <a:gridCol w="1782937">
                  <a:extLst>
                    <a:ext uri="{9D8B030D-6E8A-4147-A177-3AD203B41FA5}">
                      <a16:colId xmlns:a16="http://schemas.microsoft.com/office/drawing/2014/main" val="2707014678"/>
                    </a:ext>
                  </a:extLst>
                </a:gridCol>
                <a:gridCol w="1644457">
                  <a:extLst>
                    <a:ext uri="{9D8B030D-6E8A-4147-A177-3AD203B41FA5}">
                      <a16:colId xmlns:a16="http://schemas.microsoft.com/office/drawing/2014/main" val="1058434048"/>
                    </a:ext>
                  </a:extLst>
                </a:gridCol>
                <a:gridCol w="830884">
                  <a:extLst>
                    <a:ext uri="{9D8B030D-6E8A-4147-A177-3AD203B41FA5}">
                      <a16:colId xmlns:a16="http://schemas.microsoft.com/office/drawing/2014/main" val="3459389392"/>
                    </a:ext>
                  </a:extLst>
                </a:gridCol>
              </a:tblGrid>
              <a:tr h="433141">
                <a:tc>
                  <a:txBody>
                    <a:bodyPr/>
                    <a:lstStyle/>
                    <a:p>
                      <a:pPr algn="l" fontAlgn="ctr"/>
                      <a:r>
                        <a:rPr lang="en-GB" sz="1600" b="1" i="0" u="none" strike="noStrike">
                          <a:solidFill>
                            <a:srgbClr val="FFFFFF"/>
                          </a:solidFill>
                          <a:effectLst/>
                          <a:latin typeface="+mn-lt"/>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BMBS</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Compliance</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Total</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2326931113"/>
                  </a:ext>
                </a:extLst>
              </a:tr>
              <a:tr h="433141">
                <a:tc>
                  <a:txBody>
                    <a:bodyPr/>
                    <a:lstStyle/>
                    <a:p>
                      <a:pPr algn="l" fontAlgn="ctr"/>
                      <a:r>
                        <a:rPr lang="en-GB" sz="1600" b="1" i="0" u="none" strike="noStrike">
                          <a:solidFill>
                            <a:srgbClr val="000000"/>
                          </a:solidFill>
                          <a:effectLst/>
                          <a:latin typeface="+mn-lt"/>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88</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11</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16</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000000"/>
                          </a:solidFill>
                          <a:effectLst/>
                          <a:latin typeface="+mn-lt"/>
                        </a:rPr>
                        <a:t>115</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06385676"/>
                  </a:ext>
                </a:extLst>
              </a:tr>
              <a:tr h="433141">
                <a:tc>
                  <a:txBody>
                    <a:bodyPr/>
                    <a:lstStyle/>
                    <a:p>
                      <a:pPr algn="l" fontAlgn="ctr"/>
                      <a:r>
                        <a:rPr lang="en-GB" sz="1600" b="1" i="0" u="none" strike="noStrike">
                          <a:solidFill>
                            <a:srgbClr val="000000"/>
                          </a:solidFill>
                          <a:effectLst/>
                          <a:latin typeface="+mn-lt"/>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104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3</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24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a:solidFill>
                            <a:srgbClr val="000000"/>
                          </a:solidFill>
                          <a:effectLst/>
                          <a:latin typeface="+mn-lt"/>
                        </a:rPr>
                        <a:t>131</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854189097"/>
                  </a:ext>
                </a:extLst>
              </a:tr>
              <a:tr h="433141">
                <a:tc>
                  <a:txBody>
                    <a:bodyPr/>
                    <a:lstStyle/>
                    <a:p>
                      <a:pPr algn="l" fontAlgn="ctr"/>
                      <a:r>
                        <a:rPr lang="en-GB" sz="1600" b="1" i="0" u="none" strike="noStrike">
                          <a:solidFill>
                            <a:srgbClr val="000000"/>
                          </a:solidFill>
                          <a:effectLst/>
                          <a:latin typeface="+mn-lt"/>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18.19%</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70AD47"/>
                          </a:solidFill>
                          <a:effectLst/>
                          <a:latin typeface="+mn-lt"/>
                        </a:rPr>
                        <a:t>-72.7%</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50%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a:solidFill>
                            <a:srgbClr val="C00000"/>
                          </a:solidFill>
                          <a:effectLst/>
                          <a:latin typeface="+mn-lt"/>
                        </a:rPr>
                        <a:t>13.91%</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038901062"/>
                  </a:ext>
                </a:extLst>
              </a:tr>
            </a:tbl>
          </a:graphicData>
        </a:graphic>
      </p:graphicFrame>
    </p:spTree>
    <p:extLst>
      <p:ext uri="{BB962C8B-B14F-4D97-AF65-F5344CB8AC3E}">
        <p14:creationId xmlns:p14="http://schemas.microsoft.com/office/powerpoint/2010/main" val="146875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079A-1A1C-833E-3BAF-6C5A3B31B45B}"/>
              </a:ext>
            </a:extLst>
          </p:cNvPr>
          <p:cNvSpPr>
            <a:spLocks noGrp="1"/>
          </p:cNvSpPr>
          <p:nvPr>
            <p:ph type="title"/>
          </p:nvPr>
        </p:nvSpPr>
        <p:spPr>
          <a:xfrm>
            <a:off x="838200" y="365126"/>
            <a:ext cx="10515600" cy="584444"/>
          </a:xfrm>
        </p:spPr>
        <p:txBody>
          <a:bodyPr>
            <a:normAutofit fontScale="90000"/>
          </a:bodyPr>
          <a:lstStyle/>
          <a:p>
            <a:r>
              <a:rPr lang="en-GB" sz="3600"/>
              <a:t>Tenancy Services &amp; Housing Solutions Complaints Q1</a:t>
            </a:r>
          </a:p>
        </p:txBody>
      </p:sp>
      <p:sp>
        <p:nvSpPr>
          <p:cNvPr id="14" name="TextBox 13">
            <a:extLst>
              <a:ext uri="{FF2B5EF4-FFF2-40B4-BE49-F238E27FC236}">
                <a16:creationId xmlns:a16="http://schemas.microsoft.com/office/drawing/2014/main" id="{639B3520-C709-B316-CA94-133E5F752449}"/>
              </a:ext>
            </a:extLst>
          </p:cNvPr>
          <p:cNvSpPr txBox="1"/>
          <p:nvPr/>
        </p:nvSpPr>
        <p:spPr>
          <a:xfrm>
            <a:off x="838200" y="2474813"/>
            <a:ext cx="10515600" cy="4185761"/>
          </a:xfrm>
          <a:prstGeom prst="rect">
            <a:avLst/>
          </a:prstGeom>
          <a:noFill/>
        </p:spPr>
        <p:txBody>
          <a:bodyPr wrap="square">
            <a:spAutoFit/>
          </a:bodyPr>
          <a:lstStyle/>
          <a:p>
            <a:r>
              <a:rPr lang="en-GB" sz="1400" u="sng"/>
              <a:t>Response Times </a:t>
            </a:r>
          </a:p>
          <a:p>
            <a:r>
              <a:rPr lang="en-GB" sz="1400"/>
              <a:t>The average complaint response time in Q4 was 6.0 working days for Tenancy Services and 8.4 working days for Housing Solutions. Tenancy Services saw 25% of complaints breach their response deadline, whilst housing solutions breached on 1 of their 21 complaints </a:t>
            </a:r>
            <a:r>
              <a:rPr lang="en-GB" sz="1400" err="1"/>
              <a:t>recieved</a:t>
            </a:r>
            <a:r>
              <a:rPr lang="en-GB" sz="1400"/>
              <a:t>. This data is only for complaints responded to and not complaints that are still outstanding.</a:t>
            </a:r>
          </a:p>
          <a:p>
            <a:r>
              <a:rPr lang="en-GB" sz="1400"/>
              <a:t> </a:t>
            </a:r>
          </a:p>
          <a:p>
            <a:r>
              <a:rPr lang="en-GB" sz="1400" u="sng"/>
              <a:t>Themes &amp; Trends</a:t>
            </a:r>
          </a:p>
          <a:p>
            <a:r>
              <a:rPr lang="en-GB" sz="1400"/>
              <a:t>Tenancy Services saw complaints raised regarding the following:</a:t>
            </a:r>
          </a:p>
          <a:p>
            <a:pPr marL="285750" indent="-285750">
              <a:buFontTx/>
              <a:buChar char="-"/>
            </a:pPr>
            <a:r>
              <a:rPr lang="en-GB" sz="1400"/>
              <a:t>Car parking and on road parking. One of these complaints highlighted the need for new signage. </a:t>
            </a:r>
          </a:p>
          <a:p>
            <a:pPr marL="285750" indent="-285750">
              <a:buFontTx/>
              <a:buChar char="-"/>
            </a:pPr>
            <a:r>
              <a:rPr lang="en-GB" sz="1400"/>
              <a:t>There were two reports of abandonment </a:t>
            </a:r>
          </a:p>
          <a:p>
            <a:pPr marL="285750" indent="-285750">
              <a:buFontTx/>
              <a:buChar char="-"/>
            </a:pPr>
            <a:r>
              <a:rPr lang="en-GB" sz="1400"/>
              <a:t>Rent payments </a:t>
            </a:r>
          </a:p>
          <a:p>
            <a:pPr marL="285750" indent="-285750">
              <a:buFontTx/>
              <a:buChar char="-"/>
            </a:pPr>
            <a:endParaRPr lang="en-GB" sz="1400"/>
          </a:p>
          <a:p>
            <a:r>
              <a:rPr lang="en-GB" sz="1400"/>
              <a:t>3 of the 14 complaints were upheld.</a:t>
            </a:r>
          </a:p>
          <a:p>
            <a:pPr marL="285750" indent="-285750">
              <a:buFontTx/>
              <a:buChar char="-"/>
            </a:pPr>
            <a:endParaRPr lang="en-GB" sz="1400"/>
          </a:p>
          <a:p>
            <a:r>
              <a:rPr lang="en-GB" sz="1400"/>
              <a:t>Housing Solutions saw complaints regarding:</a:t>
            </a:r>
          </a:p>
          <a:p>
            <a:pPr marL="285750" indent="-285750">
              <a:buFontTx/>
              <a:buChar char="-"/>
            </a:pPr>
            <a:r>
              <a:rPr lang="en-GB" sz="1400"/>
              <a:t>Disabled Facilities Grants </a:t>
            </a:r>
          </a:p>
          <a:p>
            <a:pPr marL="285750" indent="-285750">
              <a:buFontTx/>
              <a:buChar char="-"/>
            </a:pPr>
            <a:r>
              <a:rPr lang="en-GB" sz="1400"/>
              <a:t>Gateway to Homechoice </a:t>
            </a:r>
          </a:p>
          <a:p>
            <a:pPr marL="285750" indent="-285750">
              <a:buFontTx/>
              <a:buChar char="-"/>
            </a:pPr>
            <a:r>
              <a:rPr lang="en-GB" sz="1400"/>
              <a:t>Homelessness Applications</a:t>
            </a:r>
          </a:p>
          <a:p>
            <a:pPr marL="285750" indent="-285750">
              <a:buFontTx/>
              <a:buChar char="-"/>
            </a:pPr>
            <a:endParaRPr lang="en-GB" sz="1400"/>
          </a:p>
          <a:p>
            <a:r>
              <a:rPr lang="en-GB" sz="1400"/>
              <a:t>Only 1 of the 18 complaints received was upheld. </a:t>
            </a:r>
          </a:p>
        </p:txBody>
      </p:sp>
      <p:graphicFrame>
        <p:nvGraphicFramePr>
          <p:cNvPr id="6" name="Table 5">
            <a:extLst>
              <a:ext uri="{FF2B5EF4-FFF2-40B4-BE49-F238E27FC236}">
                <a16:creationId xmlns:a16="http://schemas.microsoft.com/office/drawing/2014/main" id="{53614F1F-E39A-F346-6295-4CAE4BB7C4B8}"/>
              </a:ext>
            </a:extLst>
          </p:cNvPr>
          <p:cNvGraphicFramePr>
            <a:graphicFrameLocks noGrp="1"/>
          </p:cNvGraphicFramePr>
          <p:nvPr>
            <p:extLst>
              <p:ext uri="{D42A27DB-BD31-4B8C-83A1-F6EECF244321}">
                <p14:modId xmlns:p14="http://schemas.microsoft.com/office/powerpoint/2010/main" val="1497023624"/>
              </p:ext>
            </p:extLst>
          </p:nvPr>
        </p:nvGraphicFramePr>
        <p:xfrm>
          <a:off x="838200" y="922344"/>
          <a:ext cx="6705600" cy="1380556"/>
        </p:xfrm>
        <a:graphic>
          <a:graphicData uri="http://schemas.openxmlformats.org/drawingml/2006/table">
            <a:tbl>
              <a:tblPr/>
              <a:tblGrid>
                <a:gridCol w="1732655">
                  <a:extLst>
                    <a:ext uri="{9D8B030D-6E8A-4147-A177-3AD203B41FA5}">
                      <a16:colId xmlns:a16="http://schemas.microsoft.com/office/drawing/2014/main" val="314107347"/>
                    </a:ext>
                  </a:extLst>
                </a:gridCol>
                <a:gridCol w="2655238">
                  <a:extLst>
                    <a:ext uri="{9D8B030D-6E8A-4147-A177-3AD203B41FA5}">
                      <a16:colId xmlns:a16="http://schemas.microsoft.com/office/drawing/2014/main" val="3127298746"/>
                    </a:ext>
                  </a:extLst>
                </a:gridCol>
                <a:gridCol w="2317707">
                  <a:extLst>
                    <a:ext uri="{9D8B030D-6E8A-4147-A177-3AD203B41FA5}">
                      <a16:colId xmlns:a16="http://schemas.microsoft.com/office/drawing/2014/main" val="1507583295"/>
                    </a:ext>
                  </a:extLst>
                </a:gridCol>
              </a:tblGrid>
              <a:tr h="345139">
                <a:tc>
                  <a:txBody>
                    <a:bodyPr/>
                    <a:lstStyle/>
                    <a:p>
                      <a:pPr algn="l" fontAlgn="ctr"/>
                      <a:r>
                        <a:rPr lang="en-GB" sz="1800" b="1" i="0" u="none" strike="noStrike">
                          <a:solidFill>
                            <a:srgbClr val="FFFFFF"/>
                          </a:solidFill>
                          <a:effectLst/>
                          <a:latin typeface="Calibri" panose="020F0502020204030204" pitchFamily="34" charset="0"/>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Tenancy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Housing Solutions</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715308777"/>
                  </a:ext>
                </a:extLst>
              </a:tr>
              <a:tr h="345139">
                <a:tc>
                  <a:txBody>
                    <a:bodyPr/>
                    <a:lstStyle/>
                    <a:p>
                      <a:pPr algn="l" fontAlgn="ctr"/>
                      <a:r>
                        <a:rPr lang="en-GB" sz="1800" b="0" i="0" u="none" strike="noStrike">
                          <a:solidFill>
                            <a:srgbClr val="000000"/>
                          </a:solidFill>
                          <a:effectLst/>
                          <a:latin typeface="Calibri" panose="020F0502020204030204" pitchFamily="34" charset="0"/>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000000"/>
                          </a:solidFill>
                          <a:effectLst/>
                          <a:latin typeface="Calibri" panose="020F0502020204030204" pitchFamily="34" charset="0"/>
                        </a:rPr>
                        <a:t>10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000000"/>
                          </a:solidFill>
                          <a:effectLst/>
                          <a:latin typeface="Calibri" panose="020F0502020204030204" pitchFamily="34" charset="0"/>
                        </a:rPr>
                        <a:t>14</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492785450"/>
                  </a:ext>
                </a:extLst>
              </a:tr>
              <a:tr h="345139">
                <a:tc>
                  <a:txBody>
                    <a:bodyPr/>
                    <a:lstStyle/>
                    <a:p>
                      <a:pPr algn="l" fontAlgn="ctr"/>
                      <a:r>
                        <a:rPr lang="en-GB" sz="1800" b="0" i="0" u="none" strike="noStrike">
                          <a:solidFill>
                            <a:srgbClr val="000000"/>
                          </a:solidFill>
                          <a:effectLst/>
                          <a:latin typeface="Calibri" panose="020F0502020204030204" pitchFamily="34" charset="0"/>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a:solidFill>
                            <a:srgbClr val="000000"/>
                          </a:solidFill>
                          <a:effectLst/>
                          <a:latin typeface="Calibri" panose="020F0502020204030204" pitchFamily="34" charset="0"/>
                        </a:rPr>
                        <a:t>14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a:solidFill>
                            <a:srgbClr val="000000"/>
                          </a:solidFill>
                          <a:effectLst/>
                          <a:latin typeface="Calibri" panose="020F0502020204030204" pitchFamily="34" charset="0"/>
                        </a:rPr>
                        <a:t>18</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331798718"/>
                  </a:ext>
                </a:extLst>
              </a:tr>
              <a:tr h="345139">
                <a:tc>
                  <a:txBody>
                    <a:bodyPr/>
                    <a:lstStyle/>
                    <a:p>
                      <a:pPr algn="l" fontAlgn="ctr"/>
                      <a:r>
                        <a:rPr lang="en-GB" sz="1800" b="0" i="0" u="none" strike="noStrike">
                          <a:solidFill>
                            <a:srgbClr val="000000"/>
                          </a:solidFill>
                          <a:effectLst/>
                          <a:latin typeface="Calibri" panose="020F0502020204030204" pitchFamily="34" charset="0"/>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C00000"/>
                          </a:solidFill>
                          <a:effectLst/>
                          <a:latin typeface="Calibri" panose="020F0502020204030204" pitchFamily="34" charset="0"/>
                        </a:rPr>
                        <a:t>60%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a:solidFill>
                            <a:srgbClr val="C00000"/>
                          </a:solidFill>
                          <a:effectLst/>
                          <a:latin typeface="Calibri" panose="020F0502020204030204" pitchFamily="34" charset="0"/>
                        </a:rPr>
                        <a:t>50%</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631422375"/>
                  </a:ext>
                </a:extLst>
              </a:tr>
            </a:tbl>
          </a:graphicData>
        </a:graphic>
      </p:graphicFrame>
    </p:spTree>
    <p:extLst>
      <p:ext uri="{BB962C8B-B14F-4D97-AF65-F5344CB8AC3E}">
        <p14:creationId xmlns:p14="http://schemas.microsoft.com/office/powerpoint/2010/main" val="154420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6B305-76DB-6587-B26B-FCADF4F40377}"/>
              </a:ext>
            </a:extLst>
          </p:cNvPr>
          <p:cNvSpPr>
            <a:spLocks noGrp="1"/>
          </p:cNvSpPr>
          <p:nvPr>
            <p:ph type="title"/>
          </p:nvPr>
        </p:nvSpPr>
        <p:spPr/>
        <p:txBody>
          <a:bodyPr/>
          <a:lstStyle/>
          <a:p>
            <a:r>
              <a:rPr lang="en-GB"/>
              <a:t>Stage Two Complaints &amp; Housing Ombudsman Cases</a:t>
            </a:r>
          </a:p>
        </p:txBody>
      </p:sp>
      <p:sp>
        <p:nvSpPr>
          <p:cNvPr id="3" name="Content Placeholder 2">
            <a:extLst>
              <a:ext uri="{FF2B5EF4-FFF2-40B4-BE49-F238E27FC236}">
                <a16:creationId xmlns:a16="http://schemas.microsoft.com/office/drawing/2014/main" id="{8C79CE46-3DB7-1498-DB60-11904C3D1F97}"/>
              </a:ext>
            </a:extLst>
          </p:cNvPr>
          <p:cNvSpPr>
            <a:spLocks noGrp="1"/>
          </p:cNvSpPr>
          <p:nvPr>
            <p:ph idx="1"/>
          </p:nvPr>
        </p:nvSpPr>
        <p:spPr>
          <a:xfrm>
            <a:off x="838200" y="1825625"/>
            <a:ext cx="10515600" cy="4652375"/>
          </a:xfrm>
        </p:spPr>
        <p:txBody>
          <a:bodyPr>
            <a:noAutofit/>
          </a:bodyPr>
          <a:lstStyle/>
          <a:p>
            <a:pPr marL="0" indent="0">
              <a:buNone/>
            </a:pPr>
            <a:r>
              <a:rPr lang="en-GB" sz="1600" b="1" u="sng"/>
              <a:t>Stage Two</a:t>
            </a:r>
          </a:p>
          <a:p>
            <a:pPr marL="0" indent="0">
              <a:buNone/>
            </a:pPr>
            <a:r>
              <a:rPr lang="en-GB" sz="1400"/>
              <a:t>Between 1</a:t>
            </a:r>
            <a:r>
              <a:rPr lang="en-GB" sz="1400" baseline="30000"/>
              <a:t>st</a:t>
            </a:r>
            <a:r>
              <a:rPr lang="en-GB" sz="1400"/>
              <a:t> April and the 30</a:t>
            </a:r>
            <a:r>
              <a:rPr lang="en-GB" sz="1400" baseline="30000"/>
              <a:t>th</a:t>
            </a:r>
            <a:r>
              <a:rPr lang="en-GB" sz="1400"/>
              <a:t> June 2023 the Councils’ received 23 stage two complaints regarding Housing Repairs, Asset Management and Asset Compliance. This is up 10 from 13 in Q1 last year. </a:t>
            </a:r>
          </a:p>
          <a:p>
            <a:pPr marL="0" indent="0">
              <a:buNone/>
            </a:pPr>
            <a:r>
              <a:rPr lang="en-GB" sz="1400"/>
              <a:t>Themes for this quarter include:</a:t>
            </a:r>
          </a:p>
          <a:p>
            <a:pPr>
              <a:buFontTx/>
              <a:buChar char="-"/>
            </a:pPr>
            <a:r>
              <a:rPr lang="en-GB" sz="1400"/>
              <a:t>Tenants following up repairs reported and why they had not been scheduled</a:t>
            </a:r>
          </a:p>
          <a:p>
            <a:pPr>
              <a:buFontTx/>
              <a:buChar char="-"/>
            </a:pPr>
            <a:r>
              <a:rPr lang="en-GB" sz="1400"/>
              <a:t>Escalation of complaints where no repairs had been undertaken that were detailed in stage one responses</a:t>
            </a:r>
          </a:p>
          <a:p>
            <a:pPr>
              <a:buFontTx/>
              <a:buChar char="-"/>
            </a:pPr>
            <a:r>
              <a:rPr lang="en-GB" sz="1400"/>
              <a:t>Lack of communication regarding repairs</a:t>
            </a:r>
          </a:p>
          <a:p>
            <a:pPr marL="0" indent="0">
              <a:buNone/>
            </a:pPr>
            <a:r>
              <a:rPr lang="en-GB" sz="1400"/>
              <a:t>Housing Solutions received 3 stage two complaints and Tenancy Services received two. Between the 5 complaints received, one was upheld, and one was partially upheld.</a:t>
            </a:r>
          </a:p>
          <a:p>
            <a:pPr marL="0" indent="0">
              <a:buNone/>
            </a:pPr>
            <a:r>
              <a:rPr lang="en-GB" sz="1600" b="1" u="sng"/>
              <a:t>Ombudsman Cases</a:t>
            </a:r>
          </a:p>
          <a:p>
            <a:pPr marL="0" indent="0">
              <a:buNone/>
            </a:pPr>
            <a:r>
              <a:rPr lang="en-GB" sz="1400"/>
              <a:t>The Councils have provided information to the Housing Ombudsman for one investigation this previous quarter and there have been no decisions made by the Housing Ombudsman. We have had a decision towards the end of the previous quarter that will be discussed on the next slide.</a:t>
            </a:r>
          </a:p>
          <a:p>
            <a:pPr marL="0" indent="0">
              <a:buNone/>
            </a:pPr>
            <a:r>
              <a:rPr lang="en-GB" sz="1400"/>
              <a:t>Following the most recent Housing Ombudsman case that the Councils provided information for, there will be a new internal process and this will be covered in the upcoming complaints training. As a brief overview, after I have created the relevant documents and established the relevant contacts the information requests will be sent through to the Corporate Managers who will be responsible for the collation of information. </a:t>
            </a:r>
          </a:p>
        </p:txBody>
      </p:sp>
    </p:spTree>
    <p:extLst>
      <p:ext uri="{BB962C8B-B14F-4D97-AF65-F5344CB8AC3E}">
        <p14:creationId xmlns:p14="http://schemas.microsoft.com/office/powerpoint/2010/main" val="123661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731E047-53FE-7164-4C07-EFB1088A65F8}"/>
              </a:ext>
            </a:extLst>
          </p:cNvPr>
          <p:cNvSpPr>
            <a:spLocks noGrp="1"/>
          </p:cNvSpPr>
          <p:nvPr>
            <p:ph type="title"/>
          </p:nvPr>
        </p:nvSpPr>
        <p:spPr>
          <a:xfrm>
            <a:off x="621792" y="1161288"/>
            <a:ext cx="3602736" cy="4526280"/>
          </a:xfrm>
        </p:spPr>
        <p:txBody>
          <a:bodyPr>
            <a:normAutofit/>
          </a:bodyPr>
          <a:lstStyle/>
          <a:p>
            <a:r>
              <a:rPr lang="en-GB" sz="4000"/>
              <a:t>Housing Ombudsman Update</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53C1267-628A-F5B9-2EC5-BBF79528F999}"/>
              </a:ext>
            </a:extLst>
          </p:cNvPr>
          <p:cNvGraphicFramePr>
            <a:graphicFrameLocks noGrp="1"/>
          </p:cNvGraphicFramePr>
          <p:nvPr>
            <p:ph idx="1"/>
            <p:extLst>
              <p:ext uri="{D42A27DB-BD31-4B8C-83A1-F6EECF244321}">
                <p14:modId xmlns:p14="http://schemas.microsoft.com/office/powerpoint/2010/main" val="3033243786"/>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7633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87A6608-3FB3-4001-FADF-CF559E2E6ED3}"/>
              </a:ext>
            </a:extLst>
          </p:cNvPr>
          <p:cNvGraphicFramePr>
            <a:graphicFrameLocks noGrp="1"/>
          </p:cNvGraphicFramePr>
          <p:nvPr>
            <p:ph idx="1"/>
            <p:extLst>
              <p:ext uri="{D42A27DB-BD31-4B8C-83A1-F6EECF244321}">
                <p14:modId xmlns:p14="http://schemas.microsoft.com/office/powerpoint/2010/main" val="626970804"/>
              </p:ext>
            </p:extLst>
          </p:nvPr>
        </p:nvGraphicFramePr>
        <p:xfrm>
          <a:off x="643467" y="953703"/>
          <a:ext cx="10905067" cy="5121025"/>
        </p:xfrm>
        <a:graphic>
          <a:graphicData uri="http://schemas.openxmlformats.org/drawingml/2006/table">
            <a:tbl>
              <a:tblPr firstRow="1" firstCol="1" bandRow="1"/>
              <a:tblGrid>
                <a:gridCol w="3291898">
                  <a:extLst>
                    <a:ext uri="{9D8B030D-6E8A-4147-A177-3AD203B41FA5}">
                      <a16:colId xmlns:a16="http://schemas.microsoft.com/office/drawing/2014/main" val="1419422011"/>
                    </a:ext>
                  </a:extLst>
                </a:gridCol>
                <a:gridCol w="2064649">
                  <a:extLst>
                    <a:ext uri="{9D8B030D-6E8A-4147-A177-3AD203B41FA5}">
                      <a16:colId xmlns:a16="http://schemas.microsoft.com/office/drawing/2014/main" val="184702960"/>
                    </a:ext>
                  </a:extLst>
                </a:gridCol>
                <a:gridCol w="2056318">
                  <a:extLst>
                    <a:ext uri="{9D8B030D-6E8A-4147-A177-3AD203B41FA5}">
                      <a16:colId xmlns:a16="http://schemas.microsoft.com/office/drawing/2014/main" val="2571433394"/>
                    </a:ext>
                  </a:extLst>
                </a:gridCol>
                <a:gridCol w="3492202">
                  <a:extLst>
                    <a:ext uri="{9D8B030D-6E8A-4147-A177-3AD203B41FA5}">
                      <a16:colId xmlns:a16="http://schemas.microsoft.com/office/drawing/2014/main" val="3269843774"/>
                    </a:ext>
                  </a:extLst>
                </a:gridCol>
              </a:tblGrid>
              <a:tr h="220758">
                <a:tc>
                  <a:txBody>
                    <a:bodyPr/>
                    <a:lstStyle/>
                    <a:p>
                      <a:pPr algn="ctr"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Action</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Who</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By When</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Desired Outcome</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913966835"/>
                  </a:ext>
                </a:extLst>
              </a:tr>
              <a:tr h="572005">
                <a:tc>
                  <a:txBody>
                    <a:bodyPr/>
                    <a:lstStyle/>
                    <a:p>
                      <a:pPr algn="l" fontAlgn="t">
                        <a:lnSpc>
                          <a:spcPct val="107000"/>
                        </a:lnSpc>
                        <a:spcBef>
                          <a:spcPts val="0"/>
                        </a:spcBef>
                        <a:spcAft>
                          <a:spcPts val="800"/>
                        </a:spcAft>
                      </a:pPr>
                      <a:r>
                        <a:rPr lang="en-GB" sz="1100" b="1"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Implement a CRM Module within our existing Housing Management System and provide access and training to all staff that interact with our customers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Housing Transformation Manager/Systems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Roll out between September – December 2023</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 customer contact is captured on the system and can easily be reported on, and we are able to clearly see the customer journey of any interactions.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66203171"/>
                  </a:ext>
                </a:extLst>
              </a:tr>
              <a:tr h="572005">
                <a:tc>
                  <a:txBody>
                    <a:bodyPr/>
                    <a:lstStyle/>
                    <a:p>
                      <a:pPr algn="l"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Monitor usage of the new system and provide usage details to managers to ensure that all customer contact is being recorded and actioned.</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All Housing Managers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December 2023 and ongoing</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Where usage is not where we would expect, challenge and actions are put in place to address.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925398901"/>
                  </a:ext>
                </a:extLst>
              </a:tr>
              <a:tr h="747628">
                <a:tc>
                  <a:txBody>
                    <a:bodyPr/>
                    <a:lstStyle/>
                    <a:p>
                      <a:pPr algn="l" fontAlgn="t">
                        <a:lnSpc>
                          <a:spcPct val="107000"/>
                        </a:lnSpc>
                        <a:spcBef>
                          <a:spcPts val="0"/>
                        </a:spcBef>
                        <a:spcAft>
                          <a:spcPts val="800"/>
                        </a:spcAft>
                      </a:pPr>
                      <a:r>
                        <a:rPr lang="en-GB" sz="1100" b="1"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Implementation of a Council wide Data Programme Board with the workstreams of Data Culture, Data Governance, Data Centre of Excellence &amp; Content Provision</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ICT Corporate Manager and Programme Board Members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Ongoing</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 will understand and manage our data consistently so that it supports our organisation, services and staff to make insight-driven, evidence-based decisions that support our corporate vision.</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362580300"/>
                  </a:ext>
                </a:extLst>
              </a:tr>
              <a:tr h="1297811">
                <a:tc>
                  <a:txBody>
                    <a:bodyPr/>
                    <a:lstStyle/>
                    <a:p>
                      <a:pPr algn="l"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Housing IT Strategic Review</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Housing Transformation Manager/Systems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Recommendations - July 2023</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A diagnostic on the current Housing IT landscape, taking into account the</a:t>
                      </a:r>
                      <a:endParaRPr lang="en-GB" sz="1800" b="0" i="0" u="none" strike="noStrike">
                        <a:effectLst/>
                        <a:latin typeface="Arial" panose="020B0604020202020204" pitchFamily="34" charset="0"/>
                      </a:endParaRPr>
                    </a:p>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important facets of our organisation, processes, technology, information and</a:t>
                      </a:r>
                      <a:endParaRPr lang="en-GB" sz="1800" b="0" i="0" u="none" strike="noStrike">
                        <a:effectLst/>
                        <a:latin typeface="Arial" panose="020B0604020202020204" pitchFamily="34" charset="0"/>
                      </a:endParaRPr>
                    </a:p>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customers (internal and external). We have a clear roadmap of our IT and System needs within the housing service. </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77893295"/>
                  </a:ext>
                </a:extLst>
              </a:tr>
              <a:tr h="572005">
                <a:tc>
                  <a:txBody>
                    <a:bodyPr/>
                    <a:lstStyle/>
                    <a:p>
                      <a:pPr algn="l" fontAlgn="t">
                        <a:lnSpc>
                          <a:spcPct val="107000"/>
                        </a:lnSpc>
                        <a:spcBef>
                          <a:spcPts val="0"/>
                        </a:spcBef>
                        <a:spcAft>
                          <a:spcPts val="800"/>
                        </a:spcAft>
                      </a:pPr>
                      <a:r>
                        <a:rPr lang="en-GB" sz="1100" b="1"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Building Services Transformation - Process and Systems Excellence</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Housing/Building Services Transformation</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Recommendations July 2023 – Process and Systems Roll Out through to Dec 2023</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Further to recommendations within housing in line with the Housing Diagnostic a transformation of the process and systems in place with Building Services is also on-going. </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699469482"/>
                  </a:ext>
                </a:extLst>
              </a:tr>
              <a:tr h="572005">
                <a:tc>
                  <a:txBody>
                    <a:bodyPr/>
                    <a:lstStyle/>
                    <a:p>
                      <a:pPr algn="l" fontAlgn="t">
                        <a:lnSpc>
                          <a:spcPct val="107000"/>
                        </a:lnSpc>
                        <a:spcBef>
                          <a:spcPts val="0"/>
                        </a:spcBef>
                        <a:spcAft>
                          <a:spcPts val="800"/>
                        </a:spcAft>
                      </a:pPr>
                      <a:r>
                        <a:rPr lang="en-GB" sz="1100" b="1" i="0" u="none" strike="noStrike" kern="100">
                          <a:effectLst/>
                          <a:latin typeface="Calibri" panose="020F0502020204030204" pitchFamily="34" charset="0"/>
                          <a:ea typeface="Calibri" panose="020F0502020204030204" pitchFamily="34" charset="0"/>
                          <a:cs typeface="Times New Roman" panose="02020603050405020304" pitchFamily="18" charset="0"/>
                        </a:rPr>
                        <a:t>Hold mandatory awareness sessions for all staff about the importance of recording and actioning customer communications.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Housing Transformation Manager &amp; Customer Operations Manager</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3x Sessions planned in between September and October 2023</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t">
                        <a:lnSpc>
                          <a:spcPct val="107000"/>
                        </a:lnSpc>
                        <a:spcBef>
                          <a:spcPts val="0"/>
                        </a:spcBef>
                        <a:spcAft>
                          <a:spcPts val="800"/>
                        </a:spcAft>
                      </a:pPr>
                      <a:r>
                        <a:rPr lang="en-GB" sz="1100" b="0" i="0" u="none" strike="noStrike" kern="100">
                          <a:effectLst/>
                          <a:latin typeface="Calibri" panose="020F0502020204030204" pitchFamily="34" charset="0"/>
                          <a:ea typeface="Calibri" panose="020F0502020204030204" pitchFamily="34" charset="0"/>
                          <a:cs typeface="Times New Roman" panose="02020603050405020304" pitchFamily="18" charset="0"/>
                        </a:rPr>
                        <a:t>Our people are supported to use the systems to capture customer contact more effectively</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9766879"/>
                  </a:ext>
                </a:extLst>
              </a:tr>
              <a:tr h="396381">
                <a:tc>
                  <a:txBody>
                    <a:bodyPr/>
                    <a:lstStyle/>
                    <a:p>
                      <a:pPr algn="l" fontAlgn="t">
                        <a:lnSpc>
                          <a:spcPct val="107000"/>
                        </a:lnSpc>
                        <a:spcBef>
                          <a:spcPts val="0"/>
                        </a:spcBef>
                        <a:spcAft>
                          <a:spcPts val="800"/>
                        </a:spcAft>
                      </a:pPr>
                      <a:r>
                        <a:rPr lang="en-GB" sz="1100" b="1"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Data Quality and Management Review Audit</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Housing Transformation Manager and ICT Corporate Manager</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Recommendations by end of July 2023</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l" fontAlgn="t">
                        <a:lnSpc>
                          <a:spcPct val="107000"/>
                        </a:lnSpc>
                        <a:spcBef>
                          <a:spcPts val="0"/>
                        </a:spcBef>
                        <a:spcAft>
                          <a:spcPts val="800"/>
                        </a:spcAft>
                      </a:pPr>
                      <a:r>
                        <a:rPr lang="en-GB" sz="1100" b="0" i="0" u="none" strike="noStrike" kern="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 will understand the gaps in our data quality and look to use the recommendations to make improvements.</a:t>
                      </a:r>
                      <a:endParaRPr lang="en-GB" sz="1800" b="0" i="0" u="none" strike="noStrike">
                        <a:effectLst/>
                        <a:latin typeface="Arial" panose="020B0604020202020204" pitchFamily="34" charset="0"/>
                      </a:endParaRPr>
                    </a:p>
                  </a:txBody>
                  <a:tcPr marL="67141" marR="67141" marT="9325"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408261630"/>
                  </a:ext>
                </a:extLst>
              </a:tr>
            </a:tbl>
          </a:graphicData>
        </a:graphic>
      </p:graphicFrame>
    </p:spTree>
    <p:extLst>
      <p:ext uri="{BB962C8B-B14F-4D97-AF65-F5344CB8AC3E}">
        <p14:creationId xmlns:p14="http://schemas.microsoft.com/office/powerpoint/2010/main" val="224317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D06B0-DEEB-EBDD-ED59-734B9F3ECFE6}"/>
              </a:ext>
            </a:extLst>
          </p:cNvPr>
          <p:cNvSpPr>
            <a:spLocks noGrp="1"/>
          </p:cNvSpPr>
          <p:nvPr>
            <p:ph type="title"/>
          </p:nvPr>
        </p:nvSpPr>
        <p:spPr/>
        <p:txBody>
          <a:bodyPr/>
          <a:lstStyle/>
          <a:p>
            <a:r>
              <a:rPr lang="en-GB"/>
              <a:t>Housing Ombudsman Process</a:t>
            </a:r>
          </a:p>
        </p:txBody>
      </p:sp>
      <p:graphicFrame>
        <p:nvGraphicFramePr>
          <p:cNvPr id="11" name="Content Placeholder 2">
            <a:extLst>
              <a:ext uri="{FF2B5EF4-FFF2-40B4-BE49-F238E27FC236}">
                <a16:creationId xmlns:a16="http://schemas.microsoft.com/office/drawing/2014/main" id="{39D1B095-5399-B55C-EC9E-80E880AFB513}"/>
              </a:ext>
            </a:extLst>
          </p:cNvPr>
          <p:cNvGraphicFramePr>
            <a:graphicFrameLocks noGrp="1"/>
          </p:cNvGraphicFramePr>
          <p:nvPr>
            <p:ph idx="1"/>
            <p:extLst>
              <p:ext uri="{D42A27DB-BD31-4B8C-83A1-F6EECF244321}">
                <p14:modId xmlns:p14="http://schemas.microsoft.com/office/powerpoint/2010/main" val="3321769939"/>
              </p:ext>
            </p:extLst>
          </p:nvPr>
        </p:nvGraphicFramePr>
        <p:xfrm>
          <a:off x="846394" y="1825625"/>
          <a:ext cx="10720438"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562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D8139A-1E00-0376-8C9E-2FEA13BA1AF3}"/>
              </a:ext>
            </a:extLst>
          </p:cNvPr>
          <p:cNvSpPr>
            <a:spLocks noGrp="1"/>
          </p:cNvSpPr>
          <p:nvPr>
            <p:ph type="title"/>
          </p:nvPr>
        </p:nvSpPr>
        <p:spPr>
          <a:xfrm>
            <a:off x="686834" y="1153572"/>
            <a:ext cx="3200400" cy="4461163"/>
          </a:xfrm>
        </p:spPr>
        <p:txBody>
          <a:bodyPr>
            <a:normAutofit/>
          </a:bodyPr>
          <a:lstStyle/>
          <a:p>
            <a:r>
              <a:rPr lang="en-GB">
                <a:solidFill>
                  <a:srgbClr val="FFFFFF"/>
                </a:solidFill>
              </a:rPr>
              <a:t>TSM – Q1 Results</a:t>
            </a:r>
          </a:p>
        </p:txBody>
      </p:sp>
      <p:sp>
        <p:nvSpPr>
          <p:cNvPr id="24" name="Arc 2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C4FED28-81F8-F9B4-8B8E-2B02F4AE8DFA}"/>
              </a:ext>
            </a:extLst>
          </p:cNvPr>
          <p:cNvSpPr>
            <a:spLocks noGrp="1"/>
          </p:cNvSpPr>
          <p:nvPr>
            <p:ph idx="1"/>
          </p:nvPr>
        </p:nvSpPr>
        <p:spPr>
          <a:xfrm>
            <a:off x="4447308" y="591344"/>
            <a:ext cx="6906491" cy="5585619"/>
          </a:xfrm>
        </p:spPr>
        <p:txBody>
          <a:bodyPr anchor="ctr">
            <a:normAutofit/>
          </a:bodyPr>
          <a:lstStyle/>
          <a:p>
            <a:pPr marL="0" indent="0">
              <a:buNone/>
            </a:pPr>
            <a:r>
              <a:rPr lang="en-GB"/>
              <a:t>Satisfaction with complaint handling is around 27% satisfied - only those who made a complaint are asked (33 said yes out of 304 asked)</a:t>
            </a:r>
          </a:p>
          <a:p>
            <a:pPr lvl="1"/>
            <a:r>
              <a:rPr lang="en-GB"/>
              <a:t>Response Times</a:t>
            </a:r>
          </a:p>
          <a:p>
            <a:pPr lvl="1"/>
            <a:r>
              <a:rPr lang="en-GB"/>
              <a:t>Satisfaction with outcomes</a:t>
            </a:r>
          </a:p>
          <a:p>
            <a:pPr lvl="1"/>
            <a:r>
              <a:rPr lang="en-GB"/>
              <a:t>Promises not kept resulting in repeat call backs and stage 2s</a:t>
            </a:r>
          </a:p>
          <a:p>
            <a:pPr lvl="1"/>
            <a:endParaRPr lang="en-GB"/>
          </a:p>
          <a:p>
            <a:pPr lvl="1"/>
            <a:endParaRPr lang="en-GB"/>
          </a:p>
        </p:txBody>
      </p:sp>
    </p:spTree>
    <p:extLst>
      <p:ext uri="{BB962C8B-B14F-4D97-AF65-F5344CB8AC3E}">
        <p14:creationId xmlns:p14="http://schemas.microsoft.com/office/powerpoint/2010/main" val="775847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s xmlns="ecf36257-2e34-4d7c-a4a4-3c1d3b3aae75" xsi:nil="true"/>
    <lcf76f155ced4ddcb4097134ff3c332f xmlns="ecf36257-2e34-4d7c-a4a4-3c1d3b3aae75">
      <Terms xmlns="http://schemas.microsoft.com/office/infopath/2007/PartnerControls"/>
    </lcf76f155ced4ddcb4097134ff3c332f>
    <TaxCatchAll xmlns="75304046-ffad-4f70-9f4b-bbc776f1b690" xsi:nil="true"/>
    <SharedWithUsers xmlns="8fda6ffb-7a84-49cd-abd7-ef1e119bdf78">
      <UserInfo>
        <DisplayName>James Hart</DisplayName>
        <AccountId>39</AccountId>
        <AccountType/>
      </UserInfo>
      <UserInfo>
        <DisplayName>David White</DisplayName>
        <AccountId>10</AccountId>
        <AccountType/>
      </UserInfo>
      <UserInfo>
        <DisplayName>Kerry Lecomber</DisplayName>
        <AccountId>13</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B55DEFE0E25E4D9DBEBAD088AE547A" ma:contentTypeVersion="15" ma:contentTypeDescription="Create a new document." ma:contentTypeScope="" ma:versionID="00794c791b416138133ecd69c627943e">
  <xsd:schema xmlns:xsd="http://www.w3.org/2001/XMLSchema" xmlns:xs="http://www.w3.org/2001/XMLSchema" xmlns:p="http://schemas.microsoft.com/office/2006/metadata/properties" xmlns:ns2="ecf36257-2e34-4d7c-a4a4-3c1d3b3aae75" xmlns:ns3="75304046-ffad-4f70-9f4b-bbc776f1b690" xmlns:ns4="8fda6ffb-7a84-49cd-abd7-ef1e119bdf78" targetNamespace="http://schemas.microsoft.com/office/2006/metadata/properties" ma:root="true" ma:fieldsID="407d926f0d5a1827c2ed483f0ec5fe90" ns2:_="" ns3:_="" ns4:_="">
    <xsd:import namespace="ecf36257-2e34-4d7c-a4a4-3c1d3b3aae75"/>
    <xsd:import namespace="75304046-ffad-4f70-9f4b-bbc776f1b690"/>
    <xsd:import namespace="8fda6ffb-7a84-49cd-abd7-ef1e119bdf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4:SharedWithUsers" minOccurs="0"/>
                <xsd:element ref="ns4:SharedWithDetails" minOccurs="0"/>
                <xsd:element ref="ns2:Not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f36257-2e34-4d7c-a4a4-3c1d3b3aa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Notes" ma:index="21" nillable="true" ma:displayName="Notes" ma:format="Dropdown" ma:internalName="Notes">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a2148e0-05ee-464d-bfb8-0df88ee6712d}" ma:internalName="TaxCatchAll" ma:showField="CatchAllData" ma:web="8fda6ffb-7a84-49cd-abd7-ef1e119bd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da6ffb-7a84-49cd-abd7-ef1e119bdf78"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267086-3375-4AB8-9478-EAD62D664AEC}">
  <ds:schemaRefs>
    <ds:schemaRef ds:uri="75304046-ffad-4f70-9f4b-bbc776f1b690"/>
    <ds:schemaRef ds:uri="8fda6ffb-7a84-49cd-abd7-ef1e119bdf78"/>
    <ds:schemaRef ds:uri="ecf36257-2e34-4d7c-a4a4-3c1d3b3aae7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52031F1-830A-468E-965D-5226A3976D57}">
  <ds:schemaRefs>
    <ds:schemaRef ds:uri="http://schemas.microsoft.com/sharepoint/v3/contenttype/forms"/>
  </ds:schemaRefs>
</ds:datastoreItem>
</file>

<file path=customXml/itemProps3.xml><?xml version="1.0" encoding="utf-8"?>
<ds:datastoreItem xmlns:ds="http://schemas.openxmlformats.org/officeDocument/2006/customXml" ds:itemID="{73B12FB8-FACC-4DDE-898E-E8E1EBF8B661}">
  <ds:schemaRefs>
    <ds:schemaRef ds:uri="75304046-ffad-4f70-9f4b-bbc776f1b690"/>
    <ds:schemaRef ds:uri="8fda6ffb-7a84-49cd-abd7-ef1e119bdf78"/>
    <ds:schemaRef ds:uri="ecf36257-2e34-4d7c-a4a4-3c1d3b3aae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1710</Words>
  <Application>Microsoft Office PowerPoint</Application>
  <PresentationFormat>Widescreen</PresentationFormat>
  <Paragraphs>159</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Housing Complaints  Task Force</vt:lpstr>
      <vt:lpstr>Agenda</vt:lpstr>
      <vt:lpstr>Housing Repair Complaints Q1</vt:lpstr>
      <vt:lpstr>Tenancy Services &amp; Housing Solutions Complaints Q1</vt:lpstr>
      <vt:lpstr>Stage Two Complaints &amp; Housing Ombudsman Cases</vt:lpstr>
      <vt:lpstr>Housing Ombudsman Update</vt:lpstr>
      <vt:lpstr>PowerPoint Presentation</vt:lpstr>
      <vt:lpstr>Housing Ombudsman Process</vt:lpstr>
      <vt:lpstr>TSM – Q1 Results</vt:lpstr>
      <vt:lpstr>New Consumer Standards – Consultation</vt:lpstr>
      <vt:lpstr>Over to you for Preventative Actions Identified this Quarter</vt:lpstr>
      <vt:lpstr>Up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Complaints Task Force</dc:title>
  <dc:creator>David White</dc:creator>
  <cp:lastModifiedBy>Victoria Freer</cp:lastModifiedBy>
  <cp:revision>5</cp:revision>
  <dcterms:created xsi:type="dcterms:W3CDTF">2023-01-04T13:58:08Z</dcterms:created>
  <dcterms:modified xsi:type="dcterms:W3CDTF">2023-08-07T06:44:38Z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0x010100EAB55DEFE0E25E4D9DBEBAD088AE547A</vt:lpwstr>
  </property>
  <property fmtid="{D5CDD505-2E9C-101B-9397-08002B2CF9AE}" pid="3" name="MediaServiceImageTags">
    <vt:lpwstr/>
  </property>
</Properties>
</file>