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63" r:id="rId7"/>
    <p:sldId id="264" r:id="rId8"/>
    <p:sldId id="265" r:id="rId9"/>
    <p:sldId id="266" r:id="rId10"/>
    <p:sldId id="269" r:id="rId11"/>
    <p:sldId id="262" r:id="rId12"/>
    <p:sldId id="260"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113" autoAdjust="0"/>
  </p:normalViewPr>
  <p:slideViewPr>
    <p:cSldViewPr snapToGrid="0">
      <p:cViewPr varScale="1">
        <p:scale>
          <a:sx n="51" d="100"/>
          <a:sy n="51" d="100"/>
        </p:scale>
        <p:origin x="12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A93DD-561B-499C-A6AC-3CBC4F50AF0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9FF1B20-2726-4F52-A8BE-2772A24F0899}">
      <dgm:prSet/>
      <dgm:spPr/>
      <dgm:t>
        <a:bodyPr/>
        <a:lstStyle/>
        <a:p>
          <a:r>
            <a:rPr lang="en-GB"/>
            <a:t>Awaab’s Law and Rochdale Report</a:t>
          </a:r>
          <a:endParaRPr lang="en-US"/>
        </a:p>
      </dgm:t>
    </dgm:pt>
    <dgm:pt modelId="{094E67E8-7919-47B0-9958-CF0076EB0829}" type="parTrans" cxnId="{62FA36CF-304C-41E2-920A-29EEA0F9E5F6}">
      <dgm:prSet/>
      <dgm:spPr/>
      <dgm:t>
        <a:bodyPr/>
        <a:lstStyle/>
        <a:p>
          <a:endParaRPr lang="en-US"/>
        </a:p>
      </dgm:t>
    </dgm:pt>
    <dgm:pt modelId="{57E462CB-6B51-4DD9-9C21-89C301281BE1}" type="sibTrans" cxnId="{62FA36CF-304C-41E2-920A-29EEA0F9E5F6}">
      <dgm:prSet/>
      <dgm:spPr/>
      <dgm:t>
        <a:bodyPr/>
        <a:lstStyle/>
        <a:p>
          <a:endParaRPr lang="en-US"/>
        </a:p>
      </dgm:t>
    </dgm:pt>
    <dgm:pt modelId="{3BFBCA98-C646-4E8A-81C4-688084193E7C}">
      <dgm:prSet/>
      <dgm:spPr/>
      <dgm:t>
        <a:bodyPr/>
        <a:lstStyle/>
        <a:p>
          <a:r>
            <a:rPr lang="en-GB"/>
            <a:t>Next Spotlight on – Insight</a:t>
          </a:r>
          <a:endParaRPr lang="en-US"/>
        </a:p>
      </dgm:t>
    </dgm:pt>
    <dgm:pt modelId="{7A76C3BD-39CC-48D9-BBBC-E5975B6DEC33}" type="parTrans" cxnId="{A5F8BDA0-FA37-46D6-8062-D139A4D92F1B}">
      <dgm:prSet/>
      <dgm:spPr/>
      <dgm:t>
        <a:bodyPr/>
        <a:lstStyle/>
        <a:p>
          <a:endParaRPr lang="en-US"/>
        </a:p>
      </dgm:t>
    </dgm:pt>
    <dgm:pt modelId="{F7987904-7E4F-457E-A02F-914DF30573AD}" type="sibTrans" cxnId="{A5F8BDA0-FA37-46D6-8062-D139A4D92F1B}">
      <dgm:prSet/>
      <dgm:spPr/>
      <dgm:t>
        <a:bodyPr/>
        <a:lstStyle/>
        <a:p>
          <a:endParaRPr lang="en-US"/>
        </a:p>
      </dgm:t>
    </dgm:pt>
    <dgm:pt modelId="{02684853-A365-446D-9251-92F48205C538}">
      <dgm:prSet/>
      <dgm:spPr/>
      <dgm:t>
        <a:bodyPr/>
        <a:lstStyle/>
        <a:p>
          <a:r>
            <a:rPr lang="en-GB"/>
            <a:t>New Self Assessment template completed and shared on website</a:t>
          </a:r>
          <a:endParaRPr lang="en-US"/>
        </a:p>
      </dgm:t>
    </dgm:pt>
    <dgm:pt modelId="{71B21547-3E87-406A-A33D-44F5358F675D}" type="parTrans" cxnId="{38C1E357-98C4-4103-B476-BCD2C524E834}">
      <dgm:prSet/>
      <dgm:spPr/>
      <dgm:t>
        <a:bodyPr/>
        <a:lstStyle/>
        <a:p>
          <a:endParaRPr lang="en-US"/>
        </a:p>
      </dgm:t>
    </dgm:pt>
    <dgm:pt modelId="{EE8CB192-5314-41BE-96D2-5BA4A2BA347C}" type="sibTrans" cxnId="{38C1E357-98C4-4103-B476-BCD2C524E834}">
      <dgm:prSet/>
      <dgm:spPr/>
      <dgm:t>
        <a:bodyPr/>
        <a:lstStyle/>
        <a:p>
          <a:endParaRPr lang="en-US"/>
        </a:p>
      </dgm:t>
    </dgm:pt>
    <dgm:pt modelId="{5A16AC5E-4F66-4866-9590-E3B9F3426C99}" type="pres">
      <dgm:prSet presAssocID="{63DA93DD-561B-499C-A6AC-3CBC4F50AF07}" presName="root" presStyleCnt="0">
        <dgm:presLayoutVars>
          <dgm:dir/>
          <dgm:resizeHandles val="exact"/>
        </dgm:presLayoutVars>
      </dgm:prSet>
      <dgm:spPr/>
    </dgm:pt>
    <dgm:pt modelId="{281EDF69-1026-4B55-AD71-7BCEC9C742A6}" type="pres">
      <dgm:prSet presAssocID="{69FF1B20-2726-4F52-A8BE-2772A24F0899}" presName="compNode" presStyleCnt="0"/>
      <dgm:spPr/>
    </dgm:pt>
    <dgm:pt modelId="{03156EAE-582D-499E-99F0-E20A178B2DB1}" type="pres">
      <dgm:prSet presAssocID="{69FF1B20-2726-4F52-A8BE-2772A24F0899}" presName="bgRect" presStyleLbl="bgShp" presStyleIdx="0" presStyleCnt="3"/>
      <dgm:spPr/>
    </dgm:pt>
    <dgm:pt modelId="{BB4CE8EF-0A27-4E13-A937-6C6E788A6F14}" type="pres">
      <dgm:prSet presAssocID="{69FF1B20-2726-4F52-A8BE-2772A24F089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CD717D86-EDEF-4266-B6D3-CB853CD9AAB6}" type="pres">
      <dgm:prSet presAssocID="{69FF1B20-2726-4F52-A8BE-2772A24F0899}" presName="spaceRect" presStyleCnt="0"/>
      <dgm:spPr/>
    </dgm:pt>
    <dgm:pt modelId="{F825E9D7-70BC-4288-A1D3-EF5BBFF344F0}" type="pres">
      <dgm:prSet presAssocID="{69FF1B20-2726-4F52-A8BE-2772A24F0899}" presName="parTx" presStyleLbl="revTx" presStyleIdx="0" presStyleCnt="3">
        <dgm:presLayoutVars>
          <dgm:chMax val="0"/>
          <dgm:chPref val="0"/>
        </dgm:presLayoutVars>
      </dgm:prSet>
      <dgm:spPr/>
    </dgm:pt>
    <dgm:pt modelId="{5C5F5CFB-D6F4-4E7A-8AC1-716EB26779D4}" type="pres">
      <dgm:prSet presAssocID="{57E462CB-6B51-4DD9-9C21-89C301281BE1}" presName="sibTrans" presStyleCnt="0"/>
      <dgm:spPr/>
    </dgm:pt>
    <dgm:pt modelId="{00022B74-FDED-49CC-96A6-ED472080F6B5}" type="pres">
      <dgm:prSet presAssocID="{3BFBCA98-C646-4E8A-81C4-688084193E7C}" presName="compNode" presStyleCnt="0"/>
      <dgm:spPr/>
    </dgm:pt>
    <dgm:pt modelId="{74ECA717-CC07-492F-96F3-1318689E345D}" type="pres">
      <dgm:prSet presAssocID="{3BFBCA98-C646-4E8A-81C4-688084193E7C}" presName="bgRect" presStyleLbl="bgShp" presStyleIdx="1" presStyleCnt="3"/>
      <dgm:spPr/>
    </dgm:pt>
    <dgm:pt modelId="{3E21442F-8906-4AF0-A24E-6CA33B311D2E}" type="pres">
      <dgm:prSet presAssocID="{3BFBCA98-C646-4E8A-81C4-688084193E7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bulb"/>
        </a:ext>
      </dgm:extLst>
    </dgm:pt>
    <dgm:pt modelId="{F08C0E37-86A8-4887-9D61-A09081181F6D}" type="pres">
      <dgm:prSet presAssocID="{3BFBCA98-C646-4E8A-81C4-688084193E7C}" presName="spaceRect" presStyleCnt="0"/>
      <dgm:spPr/>
    </dgm:pt>
    <dgm:pt modelId="{0B59A980-B801-40BD-9FA4-AB58883514EF}" type="pres">
      <dgm:prSet presAssocID="{3BFBCA98-C646-4E8A-81C4-688084193E7C}" presName="parTx" presStyleLbl="revTx" presStyleIdx="1" presStyleCnt="3">
        <dgm:presLayoutVars>
          <dgm:chMax val="0"/>
          <dgm:chPref val="0"/>
        </dgm:presLayoutVars>
      </dgm:prSet>
      <dgm:spPr/>
    </dgm:pt>
    <dgm:pt modelId="{676A223C-43EF-4242-AF8E-827C6FCC5F5C}" type="pres">
      <dgm:prSet presAssocID="{F7987904-7E4F-457E-A02F-914DF30573AD}" presName="sibTrans" presStyleCnt="0"/>
      <dgm:spPr/>
    </dgm:pt>
    <dgm:pt modelId="{A76FA2BB-E6CA-46E1-A87D-491882E3C129}" type="pres">
      <dgm:prSet presAssocID="{02684853-A365-446D-9251-92F48205C538}" presName="compNode" presStyleCnt="0"/>
      <dgm:spPr/>
    </dgm:pt>
    <dgm:pt modelId="{1586014B-D9FB-4600-9B83-4429EF04F24F}" type="pres">
      <dgm:prSet presAssocID="{02684853-A365-446D-9251-92F48205C538}" presName="bgRect" presStyleLbl="bgShp" presStyleIdx="2" presStyleCnt="3"/>
      <dgm:spPr/>
    </dgm:pt>
    <dgm:pt modelId="{09FA2069-DE0C-4190-A966-7ACD5A771F97}" type="pres">
      <dgm:prSet presAssocID="{02684853-A365-446D-9251-92F48205C53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347C562D-472F-4C1F-BE86-3B2ACBC6F0B7}" type="pres">
      <dgm:prSet presAssocID="{02684853-A365-446D-9251-92F48205C538}" presName="spaceRect" presStyleCnt="0"/>
      <dgm:spPr/>
    </dgm:pt>
    <dgm:pt modelId="{8D91EB1C-BE18-4F06-BB2E-93FABAA42496}" type="pres">
      <dgm:prSet presAssocID="{02684853-A365-446D-9251-92F48205C538}" presName="parTx" presStyleLbl="revTx" presStyleIdx="2" presStyleCnt="3">
        <dgm:presLayoutVars>
          <dgm:chMax val="0"/>
          <dgm:chPref val="0"/>
        </dgm:presLayoutVars>
      </dgm:prSet>
      <dgm:spPr/>
    </dgm:pt>
  </dgm:ptLst>
  <dgm:cxnLst>
    <dgm:cxn modelId="{D68A570E-9977-419D-A5FE-A5DFFE5C53D0}" type="presOf" srcId="{02684853-A365-446D-9251-92F48205C538}" destId="{8D91EB1C-BE18-4F06-BB2E-93FABAA42496}" srcOrd="0" destOrd="0" presId="urn:microsoft.com/office/officeart/2018/2/layout/IconVerticalSolidList"/>
    <dgm:cxn modelId="{4007DD32-4131-45BF-92CF-A1B4F2474BF5}" type="presOf" srcId="{69FF1B20-2726-4F52-A8BE-2772A24F0899}" destId="{F825E9D7-70BC-4288-A1D3-EF5BBFF344F0}" srcOrd="0" destOrd="0" presId="urn:microsoft.com/office/officeart/2018/2/layout/IconVerticalSolidList"/>
    <dgm:cxn modelId="{66F28E60-02D9-4D41-9D52-45AC0329F089}" type="presOf" srcId="{63DA93DD-561B-499C-A6AC-3CBC4F50AF07}" destId="{5A16AC5E-4F66-4866-9590-E3B9F3426C99}" srcOrd="0" destOrd="0" presId="urn:microsoft.com/office/officeart/2018/2/layout/IconVerticalSolidList"/>
    <dgm:cxn modelId="{2D8AA665-339A-4536-82E8-B68E52794403}" type="presOf" srcId="{3BFBCA98-C646-4E8A-81C4-688084193E7C}" destId="{0B59A980-B801-40BD-9FA4-AB58883514EF}" srcOrd="0" destOrd="0" presId="urn:microsoft.com/office/officeart/2018/2/layout/IconVerticalSolidList"/>
    <dgm:cxn modelId="{38C1E357-98C4-4103-B476-BCD2C524E834}" srcId="{63DA93DD-561B-499C-A6AC-3CBC4F50AF07}" destId="{02684853-A365-446D-9251-92F48205C538}" srcOrd="2" destOrd="0" parTransId="{71B21547-3E87-406A-A33D-44F5358F675D}" sibTransId="{EE8CB192-5314-41BE-96D2-5BA4A2BA347C}"/>
    <dgm:cxn modelId="{A5F8BDA0-FA37-46D6-8062-D139A4D92F1B}" srcId="{63DA93DD-561B-499C-A6AC-3CBC4F50AF07}" destId="{3BFBCA98-C646-4E8A-81C4-688084193E7C}" srcOrd="1" destOrd="0" parTransId="{7A76C3BD-39CC-48D9-BBBC-E5975B6DEC33}" sibTransId="{F7987904-7E4F-457E-A02F-914DF30573AD}"/>
    <dgm:cxn modelId="{62FA36CF-304C-41E2-920A-29EEA0F9E5F6}" srcId="{63DA93DD-561B-499C-A6AC-3CBC4F50AF07}" destId="{69FF1B20-2726-4F52-A8BE-2772A24F0899}" srcOrd="0" destOrd="0" parTransId="{094E67E8-7919-47B0-9958-CF0076EB0829}" sibTransId="{57E462CB-6B51-4DD9-9C21-89C301281BE1}"/>
    <dgm:cxn modelId="{A017AEC9-4FAA-4649-8A73-C43948F85DDC}" type="presParOf" srcId="{5A16AC5E-4F66-4866-9590-E3B9F3426C99}" destId="{281EDF69-1026-4B55-AD71-7BCEC9C742A6}" srcOrd="0" destOrd="0" presId="urn:microsoft.com/office/officeart/2018/2/layout/IconVerticalSolidList"/>
    <dgm:cxn modelId="{3997307E-E070-4564-A0F2-1933BC75C40C}" type="presParOf" srcId="{281EDF69-1026-4B55-AD71-7BCEC9C742A6}" destId="{03156EAE-582D-499E-99F0-E20A178B2DB1}" srcOrd="0" destOrd="0" presId="urn:microsoft.com/office/officeart/2018/2/layout/IconVerticalSolidList"/>
    <dgm:cxn modelId="{000CC699-AEC4-4BF0-AF22-E1C2F164B52A}" type="presParOf" srcId="{281EDF69-1026-4B55-AD71-7BCEC9C742A6}" destId="{BB4CE8EF-0A27-4E13-A937-6C6E788A6F14}" srcOrd="1" destOrd="0" presId="urn:microsoft.com/office/officeart/2018/2/layout/IconVerticalSolidList"/>
    <dgm:cxn modelId="{0ACC7CAE-EFA5-4973-A79E-3525AF275D22}" type="presParOf" srcId="{281EDF69-1026-4B55-AD71-7BCEC9C742A6}" destId="{CD717D86-EDEF-4266-B6D3-CB853CD9AAB6}" srcOrd="2" destOrd="0" presId="urn:microsoft.com/office/officeart/2018/2/layout/IconVerticalSolidList"/>
    <dgm:cxn modelId="{8AAFBEF5-70B7-4368-9CBB-C489D16978FF}" type="presParOf" srcId="{281EDF69-1026-4B55-AD71-7BCEC9C742A6}" destId="{F825E9D7-70BC-4288-A1D3-EF5BBFF344F0}" srcOrd="3" destOrd="0" presId="urn:microsoft.com/office/officeart/2018/2/layout/IconVerticalSolidList"/>
    <dgm:cxn modelId="{861B70EE-89E8-4C32-9761-F1D6DE009C07}" type="presParOf" srcId="{5A16AC5E-4F66-4866-9590-E3B9F3426C99}" destId="{5C5F5CFB-D6F4-4E7A-8AC1-716EB26779D4}" srcOrd="1" destOrd="0" presId="urn:microsoft.com/office/officeart/2018/2/layout/IconVerticalSolidList"/>
    <dgm:cxn modelId="{602382B8-97D7-475A-BA43-5DA93236DEC4}" type="presParOf" srcId="{5A16AC5E-4F66-4866-9590-E3B9F3426C99}" destId="{00022B74-FDED-49CC-96A6-ED472080F6B5}" srcOrd="2" destOrd="0" presId="urn:microsoft.com/office/officeart/2018/2/layout/IconVerticalSolidList"/>
    <dgm:cxn modelId="{91A62588-E00A-4021-91A0-ED99CA1A9939}" type="presParOf" srcId="{00022B74-FDED-49CC-96A6-ED472080F6B5}" destId="{74ECA717-CC07-492F-96F3-1318689E345D}" srcOrd="0" destOrd="0" presId="urn:microsoft.com/office/officeart/2018/2/layout/IconVerticalSolidList"/>
    <dgm:cxn modelId="{CD565E2F-24B2-43E1-8BB9-3638D55ACB5D}" type="presParOf" srcId="{00022B74-FDED-49CC-96A6-ED472080F6B5}" destId="{3E21442F-8906-4AF0-A24E-6CA33B311D2E}" srcOrd="1" destOrd="0" presId="urn:microsoft.com/office/officeart/2018/2/layout/IconVerticalSolidList"/>
    <dgm:cxn modelId="{B27449E7-4410-4DE1-BA26-AE008EC54FE1}" type="presParOf" srcId="{00022B74-FDED-49CC-96A6-ED472080F6B5}" destId="{F08C0E37-86A8-4887-9D61-A09081181F6D}" srcOrd="2" destOrd="0" presId="urn:microsoft.com/office/officeart/2018/2/layout/IconVerticalSolidList"/>
    <dgm:cxn modelId="{FEC8FC89-D4D3-49D7-BF12-9408FAE6ED9D}" type="presParOf" srcId="{00022B74-FDED-49CC-96A6-ED472080F6B5}" destId="{0B59A980-B801-40BD-9FA4-AB58883514EF}" srcOrd="3" destOrd="0" presId="urn:microsoft.com/office/officeart/2018/2/layout/IconVerticalSolidList"/>
    <dgm:cxn modelId="{4EB4B41D-E0C3-49AF-AC40-48DBB375F3F4}" type="presParOf" srcId="{5A16AC5E-4F66-4866-9590-E3B9F3426C99}" destId="{676A223C-43EF-4242-AF8E-827C6FCC5F5C}" srcOrd="3" destOrd="0" presId="urn:microsoft.com/office/officeart/2018/2/layout/IconVerticalSolidList"/>
    <dgm:cxn modelId="{152C3002-CEA4-44D4-883C-A2197CB8CE66}" type="presParOf" srcId="{5A16AC5E-4F66-4866-9590-E3B9F3426C99}" destId="{A76FA2BB-E6CA-46E1-A87D-491882E3C129}" srcOrd="4" destOrd="0" presId="urn:microsoft.com/office/officeart/2018/2/layout/IconVerticalSolidList"/>
    <dgm:cxn modelId="{63CC42D0-06F8-4F04-89FA-15D117BFD214}" type="presParOf" srcId="{A76FA2BB-E6CA-46E1-A87D-491882E3C129}" destId="{1586014B-D9FB-4600-9B83-4429EF04F24F}" srcOrd="0" destOrd="0" presId="urn:microsoft.com/office/officeart/2018/2/layout/IconVerticalSolidList"/>
    <dgm:cxn modelId="{61FCA5A2-14C3-4EF6-98E6-408971122B00}" type="presParOf" srcId="{A76FA2BB-E6CA-46E1-A87D-491882E3C129}" destId="{09FA2069-DE0C-4190-A966-7ACD5A771F97}" srcOrd="1" destOrd="0" presId="urn:microsoft.com/office/officeart/2018/2/layout/IconVerticalSolidList"/>
    <dgm:cxn modelId="{27138748-4A1F-4090-9AA8-186CC3773636}" type="presParOf" srcId="{A76FA2BB-E6CA-46E1-A87D-491882E3C129}" destId="{347C562D-472F-4C1F-BE86-3B2ACBC6F0B7}" srcOrd="2" destOrd="0" presId="urn:microsoft.com/office/officeart/2018/2/layout/IconVerticalSolidList"/>
    <dgm:cxn modelId="{5CDA4090-8418-4B11-AABD-0995B8C7786C}" type="presParOf" srcId="{A76FA2BB-E6CA-46E1-A87D-491882E3C129}" destId="{8D91EB1C-BE18-4F06-BB2E-93FABAA4249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9287BE-5E13-4ABF-A9AD-EB9415CCA31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E270811-96A9-4131-A469-904031BF888D}">
      <dgm:prSet/>
      <dgm:spPr/>
      <dgm:t>
        <a:bodyPr/>
        <a:lstStyle/>
        <a:p>
          <a:pPr>
            <a:lnSpc>
              <a:spcPct val="100000"/>
            </a:lnSpc>
          </a:pPr>
          <a:r>
            <a:rPr lang="en-GB"/>
            <a:t>Complaint Handling training to be arranged for Q2</a:t>
          </a:r>
          <a:endParaRPr lang="en-US"/>
        </a:p>
      </dgm:t>
    </dgm:pt>
    <dgm:pt modelId="{369EFB85-2BB1-45EE-A0E0-230EA510E5AA}" type="parTrans" cxnId="{4959C2F1-E2EE-40B0-981D-9A6418DA7677}">
      <dgm:prSet/>
      <dgm:spPr/>
      <dgm:t>
        <a:bodyPr/>
        <a:lstStyle/>
        <a:p>
          <a:endParaRPr lang="en-US"/>
        </a:p>
      </dgm:t>
    </dgm:pt>
    <dgm:pt modelId="{D2EB7751-ACDD-4983-B214-443EAB2554DB}" type="sibTrans" cxnId="{4959C2F1-E2EE-40B0-981D-9A6418DA7677}">
      <dgm:prSet/>
      <dgm:spPr/>
      <dgm:t>
        <a:bodyPr/>
        <a:lstStyle/>
        <a:p>
          <a:endParaRPr lang="en-US"/>
        </a:p>
      </dgm:t>
    </dgm:pt>
    <dgm:pt modelId="{92913D28-4630-4330-B521-A21E02E72948}">
      <dgm:prSet/>
      <dgm:spPr/>
      <dgm:t>
        <a:bodyPr/>
        <a:lstStyle/>
        <a:p>
          <a:pPr>
            <a:lnSpc>
              <a:spcPct val="100000"/>
            </a:lnSpc>
          </a:pPr>
          <a:r>
            <a:rPr lang="en-GB"/>
            <a:t>Update on PlaceCube – new digital platform and more informative reporting</a:t>
          </a:r>
          <a:endParaRPr lang="en-US"/>
        </a:p>
      </dgm:t>
    </dgm:pt>
    <dgm:pt modelId="{9E6E4491-9178-4121-BF37-744D7AE06BDC}" type="parTrans" cxnId="{A448C83D-D0DC-4715-98F3-1D2538ABBED3}">
      <dgm:prSet/>
      <dgm:spPr/>
      <dgm:t>
        <a:bodyPr/>
        <a:lstStyle/>
        <a:p>
          <a:endParaRPr lang="en-US"/>
        </a:p>
      </dgm:t>
    </dgm:pt>
    <dgm:pt modelId="{E6D69FB2-434B-4017-9D8A-88E5064E02C3}" type="sibTrans" cxnId="{A448C83D-D0DC-4715-98F3-1D2538ABBED3}">
      <dgm:prSet/>
      <dgm:spPr/>
      <dgm:t>
        <a:bodyPr/>
        <a:lstStyle/>
        <a:p>
          <a:endParaRPr lang="en-US"/>
        </a:p>
      </dgm:t>
    </dgm:pt>
    <dgm:pt modelId="{2FF8AD22-E0FD-489F-A870-632763B3A37A}">
      <dgm:prSet/>
      <dgm:spPr/>
      <dgm:t>
        <a:bodyPr/>
        <a:lstStyle/>
        <a:p>
          <a:pPr>
            <a:lnSpc>
              <a:spcPct val="100000"/>
            </a:lnSpc>
          </a:pPr>
          <a:r>
            <a:rPr lang="en-GB"/>
            <a:t>Stigma awareness project</a:t>
          </a:r>
          <a:endParaRPr lang="en-US"/>
        </a:p>
      </dgm:t>
    </dgm:pt>
    <dgm:pt modelId="{29D83405-1968-4FA1-9F18-CBB3E2B886BF}" type="parTrans" cxnId="{072C1A78-1658-447F-B390-6EAA82129E40}">
      <dgm:prSet/>
      <dgm:spPr/>
      <dgm:t>
        <a:bodyPr/>
        <a:lstStyle/>
        <a:p>
          <a:endParaRPr lang="en-US"/>
        </a:p>
      </dgm:t>
    </dgm:pt>
    <dgm:pt modelId="{1C4FA902-5965-409F-9B99-B5948C110C34}" type="sibTrans" cxnId="{072C1A78-1658-447F-B390-6EAA82129E40}">
      <dgm:prSet/>
      <dgm:spPr/>
      <dgm:t>
        <a:bodyPr/>
        <a:lstStyle/>
        <a:p>
          <a:endParaRPr lang="en-US"/>
        </a:p>
      </dgm:t>
    </dgm:pt>
    <dgm:pt modelId="{249CD09D-2A81-4B90-A70C-268BCC53AB51}">
      <dgm:prSet/>
      <dgm:spPr/>
      <dgm:t>
        <a:bodyPr/>
        <a:lstStyle/>
        <a:p>
          <a:pPr>
            <a:lnSpc>
              <a:spcPct val="100000"/>
            </a:lnSpc>
          </a:pPr>
          <a:r>
            <a:rPr lang="en-GB"/>
            <a:t>Final complaint response audits to start at the end of this month</a:t>
          </a:r>
          <a:endParaRPr lang="en-US"/>
        </a:p>
      </dgm:t>
    </dgm:pt>
    <dgm:pt modelId="{0D4A926A-5951-4F96-885E-0A108B22DED4}" type="parTrans" cxnId="{DEE9D177-D250-463C-A808-6B18FEF31C55}">
      <dgm:prSet/>
      <dgm:spPr/>
      <dgm:t>
        <a:bodyPr/>
        <a:lstStyle/>
        <a:p>
          <a:endParaRPr lang="en-US"/>
        </a:p>
      </dgm:t>
    </dgm:pt>
    <dgm:pt modelId="{6BB12977-1ABA-41A1-9742-F28BAFFC70C1}" type="sibTrans" cxnId="{DEE9D177-D250-463C-A808-6B18FEF31C55}">
      <dgm:prSet/>
      <dgm:spPr/>
      <dgm:t>
        <a:bodyPr/>
        <a:lstStyle/>
        <a:p>
          <a:endParaRPr lang="en-US"/>
        </a:p>
      </dgm:t>
    </dgm:pt>
    <dgm:pt modelId="{024E287D-39D9-4B27-8A9A-886C522DEF7E}" type="pres">
      <dgm:prSet presAssocID="{759287BE-5E13-4ABF-A9AD-EB9415CCA316}" presName="root" presStyleCnt="0">
        <dgm:presLayoutVars>
          <dgm:dir/>
          <dgm:resizeHandles val="exact"/>
        </dgm:presLayoutVars>
      </dgm:prSet>
      <dgm:spPr/>
    </dgm:pt>
    <dgm:pt modelId="{2BE2A912-7C78-4F18-9EEF-6DE7EE5050F5}" type="pres">
      <dgm:prSet presAssocID="{CE270811-96A9-4131-A469-904031BF888D}" presName="compNode" presStyleCnt="0"/>
      <dgm:spPr/>
    </dgm:pt>
    <dgm:pt modelId="{6B324B2C-2D2D-4308-8870-50ED42589CEB}" type="pres">
      <dgm:prSet presAssocID="{CE270811-96A9-4131-A469-904031BF888D}" presName="bgRect" presStyleLbl="bgShp" presStyleIdx="0" presStyleCnt="4"/>
      <dgm:spPr/>
    </dgm:pt>
    <dgm:pt modelId="{19AB6965-EEBE-4BEF-BC0F-75FCA570A659}" type="pres">
      <dgm:prSet presAssocID="{CE270811-96A9-4131-A469-904031BF888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ll center"/>
        </a:ext>
      </dgm:extLst>
    </dgm:pt>
    <dgm:pt modelId="{809F3380-C7F7-4530-B583-7F415736B876}" type="pres">
      <dgm:prSet presAssocID="{CE270811-96A9-4131-A469-904031BF888D}" presName="spaceRect" presStyleCnt="0"/>
      <dgm:spPr/>
    </dgm:pt>
    <dgm:pt modelId="{4C2AA289-7C92-4C62-8352-572EDACC99C8}" type="pres">
      <dgm:prSet presAssocID="{CE270811-96A9-4131-A469-904031BF888D}" presName="parTx" presStyleLbl="revTx" presStyleIdx="0" presStyleCnt="4">
        <dgm:presLayoutVars>
          <dgm:chMax val="0"/>
          <dgm:chPref val="0"/>
        </dgm:presLayoutVars>
      </dgm:prSet>
      <dgm:spPr/>
    </dgm:pt>
    <dgm:pt modelId="{8F39D538-AF5F-4E00-BD01-54706B36B193}" type="pres">
      <dgm:prSet presAssocID="{D2EB7751-ACDD-4983-B214-443EAB2554DB}" presName="sibTrans" presStyleCnt="0"/>
      <dgm:spPr/>
    </dgm:pt>
    <dgm:pt modelId="{A5EB91FD-17AD-4860-A2BD-4FB0FBC45B41}" type="pres">
      <dgm:prSet presAssocID="{92913D28-4630-4330-B521-A21E02E72948}" presName="compNode" presStyleCnt="0"/>
      <dgm:spPr/>
    </dgm:pt>
    <dgm:pt modelId="{C2AF7400-28A2-4270-921A-978BB32CB7E9}" type="pres">
      <dgm:prSet presAssocID="{92913D28-4630-4330-B521-A21E02E72948}" presName="bgRect" presStyleLbl="bgShp" presStyleIdx="1" presStyleCnt="4"/>
      <dgm:spPr/>
    </dgm:pt>
    <dgm:pt modelId="{E8CB1BBF-C24B-40E7-9A52-C60EA765CDE6}" type="pres">
      <dgm:prSet presAssocID="{92913D28-4630-4330-B521-A21E02E7294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r chart"/>
        </a:ext>
      </dgm:extLst>
    </dgm:pt>
    <dgm:pt modelId="{548B0BD0-6E18-45C9-97BD-40845BEE797F}" type="pres">
      <dgm:prSet presAssocID="{92913D28-4630-4330-B521-A21E02E72948}" presName="spaceRect" presStyleCnt="0"/>
      <dgm:spPr/>
    </dgm:pt>
    <dgm:pt modelId="{269C556F-2DFF-4F71-9F6D-1FE096322F2F}" type="pres">
      <dgm:prSet presAssocID="{92913D28-4630-4330-B521-A21E02E72948}" presName="parTx" presStyleLbl="revTx" presStyleIdx="1" presStyleCnt="4">
        <dgm:presLayoutVars>
          <dgm:chMax val="0"/>
          <dgm:chPref val="0"/>
        </dgm:presLayoutVars>
      </dgm:prSet>
      <dgm:spPr/>
    </dgm:pt>
    <dgm:pt modelId="{8C8B5FB0-E572-4941-B4BA-331A75443FBA}" type="pres">
      <dgm:prSet presAssocID="{E6D69FB2-434B-4017-9D8A-88E5064E02C3}" presName="sibTrans" presStyleCnt="0"/>
      <dgm:spPr/>
    </dgm:pt>
    <dgm:pt modelId="{06534B7B-4A79-4129-AAA9-B3548CEF97D2}" type="pres">
      <dgm:prSet presAssocID="{2FF8AD22-E0FD-489F-A870-632763B3A37A}" presName="compNode" presStyleCnt="0"/>
      <dgm:spPr/>
    </dgm:pt>
    <dgm:pt modelId="{E3E0AEA8-8FDC-407B-BCFF-50EAFFAF668D}" type="pres">
      <dgm:prSet presAssocID="{2FF8AD22-E0FD-489F-A870-632763B3A37A}" presName="bgRect" presStyleLbl="bgShp" presStyleIdx="2" presStyleCnt="4"/>
      <dgm:spPr/>
    </dgm:pt>
    <dgm:pt modelId="{7B08FA9D-8D63-4902-9F84-06F63EE7FCC0}" type="pres">
      <dgm:prSet presAssocID="{2FF8AD22-E0FD-489F-A870-632763B3A37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ain in head"/>
        </a:ext>
      </dgm:extLst>
    </dgm:pt>
    <dgm:pt modelId="{D4D76D42-A946-4750-90A2-A4B719455F98}" type="pres">
      <dgm:prSet presAssocID="{2FF8AD22-E0FD-489F-A870-632763B3A37A}" presName="spaceRect" presStyleCnt="0"/>
      <dgm:spPr/>
    </dgm:pt>
    <dgm:pt modelId="{F77B8F37-DA83-41AA-8A58-D5C0CA706C87}" type="pres">
      <dgm:prSet presAssocID="{2FF8AD22-E0FD-489F-A870-632763B3A37A}" presName="parTx" presStyleLbl="revTx" presStyleIdx="2" presStyleCnt="4">
        <dgm:presLayoutVars>
          <dgm:chMax val="0"/>
          <dgm:chPref val="0"/>
        </dgm:presLayoutVars>
      </dgm:prSet>
      <dgm:spPr/>
    </dgm:pt>
    <dgm:pt modelId="{5BD2AD7F-F474-418C-8131-B082FE9D0C8F}" type="pres">
      <dgm:prSet presAssocID="{1C4FA902-5965-409F-9B99-B5948C110C34}" presName="sibTrans" presStyleCnt="0"/>
      <dgm:spPr/>
    </dgm:pt>
    <dgm:pt modelId="{27713D7A-997C-49C4-BA15-9092087CA68A}" type="pres">
      <dgm:prSet presAssocID="{249CD09D-2A81-4B90-A70C-268BCC53AB51}" presName="compNode" presStyleCnt="0"/>
      <dgm:spPr/>
    </dgm:pt>
    <dgm:pt modelId="{C37B5581-EB0D-4B33-9E56-F0C0B8F58A9F}" type="pres">
      <dgm:prSet presAssocID="{249CD09D-2A81-4B90-A70C-268BCC53AB51}" presName="bgRect" presStyleLbl="bgShp" presStyleIdx="3" presStyleCnt="4"/>
      <dgm:spPr/>
    </dgm:pt>
    <dgm:pt modelId="{C3097289-2A23-4267-A8FC-8B81A3649D64}" type="pres">
      <dgm:prSet presAssocID="{249CD09D-2A81-4B90-A70C-268BCC53AB5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eckmark"/>
        </a:ext>
      </dgm:extLst>
    </dgm:pt>
    <dgm:pt modelId="{E7534668-F05A-48B2-A238-F7B83AC861FE}" type="pres">
      <dgm:prSet presAssocID="{249CD09D-2A81-4B90-A70C-268BCC53AB51}" presName="spaceRect" presStyleCnt="0"/>
      <dgm:spPr/>
    </dgm:pt>
    <dgm:pt modelId="{13D7767E-84F3-4D4E-B530-358032A6EA17}" type="pres">
      <dgm:prSet presAssocID="{249CD09D-2A81-4B90-A70C-268BCC53AB51}" presName="parTx" presStyleLbl="revTx" presStyleIdx="3" presStyleCnt="4">
        <dgm:presLayoutVars>
          <dgm:chMax val="0"/>
          <dgm:chPref val="0"/>
        </dgm:presLayoutVars>
      </dgm:prSet>
      <dgm:spPr/>
    </dgm:pt>
  </dgm:ptLst>
  <dgm:cxnLst>
    <dgm:cxn modelId="{88E9FA37-4FE8-4C90-ABC4-0787D59F234E}" type="presOf" srcId="{2FF8AD22-E0FD-489F-A870-632763B3A37A}" destId="{F77B8F37-DA83-41AA-8A58-D5C0CA706C87}" srcOrd="0" destOrd="0" presId="urn:microsoft.com/office/officeart/2018/2/layout/IconVerticalSolidList"/>
    <dgm:cxn modelId="{A448C83D-D0DC-4715-98F3-1D2538ABBED3}" srcId="{759287BE-5E13-4ABF-A9AD-EB9415CCA316}" destId="{92913D28-4630-4330-B521-A21E02E72948}" srcOrd="1" destOrd="0" parTransId="{9E6E4491-9178-4121-BF37-744D7AE06BDC}" sibTransId="{E6D69FB2-434B-4017-9D8A-88E5064E02C3}"/>
    <dgm:cxn modelId="{DEE9D177-D250-463C-A808-6B18FEF31C55}" srcId="{759287BE-5E13-4ABF-A9AD-EB9415CCA316}" destId="{249CD09D-2A81-4B90-A70C-268BCC53AB51}" srcOrd="3" destOrd="0" parTransId="{0D4A926A-5951-4F96-885E-0A108B22DED4}" sibTransId="{6BB12977-1ABA-41A1-9742-F28BAFFC70C1}"/>
    <dgm:cxn modelId="{10960F58-B614-4011-A470-69F7F419930A}" type="presOf" srcId="{249CD09D-2A81-4B90-A70C-268BCC53AB51}" destId="{13D7767E-84F3-4D4E-B530-358032A6EA17}" srcOrd="0" destOrd="0" presId="urn:microsoft.com/office/officeart/2018/2/layout/IconVerticalSolidList"/>
    <dgm:cxn modelId="{072C1A78-1658-447F-B390-6EAA82129E40}" srcId="{759287BE-5E13-4ABF-A9AD-EB9415CCA316}" destId="{2FF8AD22-E0FD-489F-A870-632763B3A37A}" srcOrd="2" destOrd="0" parTransId="{29D83405-1968-4FA1-9F18-CBB3E2B886BF}" sibTransId="{1C4FA902-5965-409F-9B99-B5948C110C34}"/>
    <dgm:cxn modelId="{7EA3F794-AE18-4B71-A720-7A83C811ECA5}" type="presOf" srcId="{92913D28-4630-4330-B521-A21E02E72948}" destId="{269C556F-2DFF-4F71-9F6D-1FE096322F2F}" srcOrd="0" destOrd="0" presId="urn:microsoft.com/office/officeart/2018/2/layout/IconVerticalSolidList"/>
    <dgm:cxn modelId="{426B7DBC-EAA1-41F1-954A-BE17FF01B785}" type="presOf" srcId="{759287BE-5E13-4ABF-A9AD-EB9415CCA316}" destId="{024E287D-39D9-4B27-8A9A-886C522DEF7E}" srcOrd="0" destOrd="0" presId="urn:microsoft.com/office/officeart/2018/2/layout/IconVerticalSolidList"/>
    <dgm:cxn modelId="{1D1B56ED-698D-4740-B58C-2D7FDDC7A006}" type="presOf" srcId="{CE270811-96A9-4131-A469-904031BF888D}" destId="{4C2AA289-7C92-4C62-8352-572EDACC99C8}" srcOrd="0" destOrd="0" presId="urn:microsoft.com/office/officeart/2018/2/layout/IconVerticalSolidList"/>
    <dgm:cxn modelId="{4959C2F1-E2EE-40B0-981D-9A6418DA7677}" srcId="{759287BE-5E13-4ABF-A9AD-EB9415CCA316}" destId="{CE270811-96A9-4131-A469-904031BF888D}" srcOrd="0" destOrd="0" parTransId="{369EFB85-2BB1-45EE-A0E0-230EA510E5AA}" sibTransId="{D2EB7751-ACDD-4983-B214-443EAB2554DB}"/>
    <dgm:cxn modelId="{0B45A2CB-B5BB-4EAB-BAFE-DC853D36AFE0}" type="presParOf" srcId="{024E287D-39D9-4B27-8A9A-886C522DEF7E}" destId="{2BE2A912-7C78-4F18-9EEF-6DE7EE5050F5}" srcOrd="0" destOrd="0" presId="urn:microsoft.com/office/officeart/2018/2/layout/IconVerticalSolidList"/>
    <dgm:cxn modelId="{BF3A3903-651D-479B-BA21-BFE4858B9AAF}" type="presParOf" srcId="{2BE2A912-7C78-4F18-9EEF-6DE7EE5050F5}" destId="{6B324B2C-2D2D-4308-8870-50ED42589CEB}" srcOrd="0" destOrd="0" presId="urn:microsoft.com/office/officeart/2018/2/layout/IconVerticalSolidList"/>
    <dgm:cxn modelId="{D627239C-697B-436A-AEBA-312880789434}" type="presParOf" srcId="{2BE2A912-7C78-4F18-9EEF-6DE7EE5050F5}" destId="{19AB6965-EEBE-4BEF-BC0F-75FCA570A659}" srcOrd="1" destOrd="0" presId="urn:microsoft.com/office/officeart/2018/2/layout/IconVerticalSolidList"/>
    <dgm:cxn modelId="{AEC7B8A7-6038-4701-A248-94133E5098FF}" type="presParOf" srcId="{2BE2A912-7C78-4F18-9EEF-6DE7EE5050F5}" destId="{809F3380-C7F7-4530-B583-7F415736B876}" srcOrd="2" destOrd="0" presId="urn:microsoft.com/office/officeart/2018/2/layout/IconVerticalSolidList"/>
    <dgm:cxn modelId="{6B3E52F5-B911-41DB-916C-B7775716B446}" type="presParOf" srcId="{2BE2A912-7C78-4F18-9EEF-6DE7EE5050F5}" destId="{4C2AA289-7C92-4C62-8352-572EDACC99C8}" srcOrd="3" destOrd="0" presId="urn:microsoft.com/office/officeart/2018/2/layout/IconVerticalSolidList"/>
    <dgm:cxn modelId="{490BA9E4-E607-406B-AE4E-48DE7984ECEF}" type="presParOf" srcId="{024E287D-39D9-4B27-8A9A-886C522DEF7E}" destId="{8F39D538-AF5F-4E00-BD01-54706B36B193}" srcOrd="1" destOrd="0" presId="urn:microsoft.com/office/officeart/2018/2/layout/IconVerticalSolidList"/>
    <dgm:cxn modelId="{C6F59D70-DCD4-4513-A877-A02104EE3BDE}" type="presParOf" srcId="{024E287D-39D9-4B27-8A9A-886C522DEF7E}" destId="{A5EB91FD-17AD-4860-A2BD-4FB0FBC45B41}" srcOrd="2" destOrd="0" presId="urn:microsoft.com/office/officeart/2018/2/layout/IconVerticalSolidList"/>
    <dgm:cxn modelId="{11284790-C8EE-4DE5-8E7E-9BC8AD991A1F}" type="presParOf" srcId="{A5EB91FD-17AD-4860-A2BD-4FB0FBC45B41}" destId="{C2AF7400-28A2-4270-921A-978BB32CB7E9}" srcOrd="0" destOrd="0" presId="urn:microsoft.com/office/officeart/2018/2/layout/IconVerticalSolidList"/>
    <dgm:cxn modelId="{174AE66A-81DC-4E20-839A-E10A7E001A1A}" type="presParOf" srcId="{A5EB91FD-17AD-4860-A2BD-4FB0FBC45B41}" destId="{E8CB1BBF-C24B-40E7-9A52-C60EA765CDE6}" srcOrd="1" destOrd="0" presId="urn:microsoft.com/office/officeart/2018/2/layout/IconVerticalSolidList"/>
    <dgm:cxn modelId="{259FA5BD-8BED-4CAC-A383-E03A14ACBE3B}" type="presParOf" srcId="{A5EB91FD-17AD-4860-A2BD-4FB0FBC45B41}" destId="{548B0BD0-6E18-45C9-97BD-40845BEE797F}" srcOrd="2" destOrd="0" presId="urn:microsoft.com/office/officeart/2018/2/layout/IconVerticalSolidList"/>
    <dgm:cxn modelId="{506CE9B2-D882-4F77-AB8F-2BA098CCF306}" type="presParOf" srcId="{A5EB91FD-17AD-4860-A2BD-4FB0FBC45B41}" destId="{269C556F-2DFF-4F71-9F6D-1FE096322F2F}" srcOrd="3" destOrd="0" presId="urn:microsoft.com/office/officeart/2018/2/layout/IconVerticalSolidList"/>
    <dgm:cxn modelId="{59F53608-08AD-421B-B6DC-5CC2AA2655E6}" type="presParOf" srcId="{024E287D-39D9-4B27-8A9A-886C522DEF7E}" destId="{8C8B5FB0-E572-4941-B4BA-331A75443FBA}" srcOrd="3" destOrd="0" presId="urn:microsoft.com/office/officeart/2018/2/layout/IconVerticalSolidList"/>
    <dgm:cxn modelId="{7E8714EF-0829-46E0-B872-EEF34B7C8006}" type="presParOf" srcId="{024E287D-39D9-4B27-8A9A-886C522DEF7E}" destId="{06534B7B-4A79-4129-AAA9-B3548CEF97D2}" srcOrd="4" destOrd="0" presId="urn:microsoft.com/office/officeart/2018/2/layout/IconVerticalSolidList"/>
    <dgm:cxn modelId="{62F337DC-767F-4308-BEE0-17141BEA8BE5}" type="presParOf" srcId="{06534B7B-4A79-4129-AAA9-B3548CEF97D2}" destId="{E3E0AEA8-8FDC-407B-BCFF-50EAFFAF668D}" srcOrd="0" destOrd="0" presId="urn:microsoft.com/office/officeart/2018/2/layout/IconVerticalSolidList"/>
    <dgm:cxn modelId="{82C796F3-2C41-4FE1-93AD-1FB9B6B6232D}" type="presParOf" srcId="{06534B7B-4A79-4129-AAA9-B3548CEF97D2}" destId="{7B08FA9D-8D63-4902-9F84-06F63EE7FCC0}" srcOrd="1" destOrd="0" presId="urn:microsoft.com/office/officeart/2018/2/layout/IconVerticalSolidList"/>
    <dgm:cxn modelId="{8BE6C890-64ED-4D8E-A187-1C808CCB0E3B}" type="presParOf" srcId="{06534B7B-4A79-4129-AAA9-B3548CEF97D2}" destId="{D4D76D42-A946-4750-90A2-A4B719455F98}" srcOrd="2" destOrd="0" presId="urn:microsoft.com/office/officeart/2018/2/layout/IconVerticalSolidList"/>
    <dgm:cxn modelId="{7322EF6B-AC16-4E58-B0BB-9F59BE0E3792}" type="presParOf" srcId="{06534B7B-4A79-4129-AAA9-B3548CEF97D2}" destId="{F77B8F37-DA83-41AA-8A58-D5C0CA706C87}" srcOrd="3" destOrd="0" presId="urn:microsoft.com/office/officeart/2018/2/layout/IconVerticalSolidList"/>
    <dgm:cxn modelId="{D3F70AD0-7188-4453-A42F-8D3086535ACB}" type="presParOf" srcId="{024E287D-39D9-4B27-8A9A-886C522DEF7E}" destId="{5BD2AD7F-F474-418C-8131-B082FE9D0C8F}" srcOrd="5" destOrd="0" presId="urn:microsoft.com/office/officeart/2018/2/layout/IconVerticalSolidList"/>
    <dgm:cxn modelId="{70389233-ACE7-47FC-9CBD-EDE958FF2E87}" type="presParOf" srcId="{024E287D-39D9-4B27-8A9A-886C522DEF7E}" destId="{27713D7A-997C-49C4-BA15-9092087CA68A}" srcOrd="6" destOrd="0" presId="urn:microsoft.com/office/officeart/2018/2/layout/IconVerticalSolidList"/>
    <dgm:cxn modelId="{022FD24A-D2E8-45EE-9600-ADC51812341E}" type="presParOf" srcId="{27713D7A-997C-49C4-BA15-9092087CA68A}" destId="{C37B5581-EB0D-4B33-9E56-F0C0B8F58A9F}" srcOrd="0" destOrd="0" presId="urn:microsoft.com/office/officeart/2018/2/layout/IconVerticalSolidList"/>
    <dgm:cxn modelId="{F42571FF-0A0B-462A-A0B5-0D1B45416937}" type="presParOf" srcId="{27713D7A-997C-49C4-BA15-9092087CA68A}" destId="{C3097289-2A23-4267-A8FC-8B81A3649D64}" srcOrd="1" destOrd="0" presId="urn:microsoft.com/office/officeart/2018/2/layout/IconVerticalSolidList"/>
    <dgm:cxn modelId="{6723C480-6946-4EB9-A6A5-F14A66FDA72C}" type="presParOf" srcId="{27713D7A-997C-49C4-BA15-9092087CA68A}" destId="{E7534668-F05A-48B2-A238-F7B83AC861FE}" srcOrd="2" destOrd="0" presId="urn:microsoft.com/office/officeart/2018/2/layout/IconVerticalSolidList"/>
    <dgm:cxn modelId="{5D2E8AAF-D1EB-498F-BB99-92B9619AD65F}" type="presParOf" srcId="{27713D7A-997C-49C4-BA15-9092087CA68A}" destId="{13D7767E-84F3-4D4E-B530-358032A6EA1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156EAE-582D-499E-99F0-E20A178B2DB1}">
      <dsp:nvSpPr>
        <dsp:cNvPr id="0" name=""/>
        <dsp:cNvSpPr/>
      </dsp:nvSpPr>
      <dsp:spPr>
        <a:xfrm>
          <a:off x="0" y="673"/>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4CE8EF-0A27-4E13-A937-6C6E788A6F14}">
      <dsp:nvSpPr>
        <dsp:cNvPr id="0" name=""/>
        <dsp:cNvSpPr/>
      </dsp:nvSpPr>
      <dsp:spPr>
        <a:xfrm>
          <a:off x="476436" y="355047"/>
          <a:ext cx="866247" cy="8662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25E9D7-70BC-4288-A1D3-EF5BBFF344F0}">
      <dsp:nvSpPr>
        <dsp:cNvPr id="0" name=""/>
        <dsp:cNvSpPr/>
      </dsp:nvSpPr>
      <dsp:spPr>
        <a:xfrm>
          <a:off x="1819120" y="673"/>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GB" sz="2500" kern="1200"/>
            <a:t>Awaab’s Law and Rochdale Report</a:t>
          </a:r>
          <a:endParaRPr lang="en-US" sz="2500" kern="1200"/>
        </a:p>
      </dsp:txBody>
      <dsp:txXfrm>
        <a:off x="1819120" y="673"/>
        <a:ext cx="4545103" cy="1574995"/>
      </dsp:txXfrm>
    </dsp:sp>
    <dsp:sp modelId="{74ECA717-CC07-492F-96F3-1318689E345D}">
      <dsp:nvSpPr>
        <dsp:cNvPr id="0" name=""/>
        <dsp:cNvSpPr/>
      </dsp:nvSpPr>
      <dsp:spPr>
        <a:xfrm>
          <a:off x="0" y="1969418"/>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21442F-8906-4AF0-A24E-6CA33B311D2E}">
      <dsp:nvSpPr>
        <dsp:cNvPr id="0" name=""/>
        <dsp:cNvSpPr/>
      </dsp:nvSpPr>
      <dsp:spPr>
        <a:xfrm>
          <a:off x="476436" y="2323792"/>
          <a:ext cx="866247" cy="8662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B59A980-B801-40BD-9FA4-AB58883514EF}">
      <dsp:nvSpPr>
        <dsp:cNvPr id="0" name=""/>
        <dsp:cNvSpPr/>
      </dsp:nvSpPr>
      <dsp:spPr>
        <a:xfrm>
          <a:off x="1819120" y="1969418"/>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GB" sz="2500" kern="1200"/>
            <a:t>Next Spotlight on – Insight</a:t>
          </a:r>
          <a:endParaRPr lang="en-US" sz="2500" kern="1200"/>
        </a:p>
      </dsp:txBody>
      <dsp:txXfrm>
        <a:off x="1819120" y="1969418"/>
        <a:ext cx="4545103" cy="1574995"/>
      </dsp:txXfrm>
    </dsp:sp>
    <dsp:sp modelId="{1586014B-D9FB-4600-9B83-4429EF04F24F}">
      <dsp:nvSpPr>
        <dsp:cNvPr id="0" name=""/>
        <dsp:cNvSpPr/>
      </dsp:nvSpPr>
      <dsp:spPr>
        <a:xfrm>
          <a:off x="0" y="3938162"/>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FA2069-DE0C-4190-A966-7ACD5A771F97}">
      <dsp:nvSpPr>
        <dsp:cNvPr id="0" name=""/>
        <dsp:cNvSpPr/>
      </dsp:nvSpPr>
      <dsp:spPr>
        <a:xfrm>
          <a:off x="476436" y="4292537"/>
          <a:ext cx="866247" cy="8662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91EB1C-BE18-4F06-BB2E-93FABAA42496}">
      <dsp:nvSpPr>
        <dsp:cNvPr id="0" name=""/>
        <dsp:cNvSpPr/>
      </dsp:nvSpPr>
      <dsp:spPr>
        <a:xfrm>
          <a:off x="1819120" y="3938162"/>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90000"/>
            </a:lnSpc>
            <a:spcBef>
              <a:spcPct val="0"/>
            </a:spcBef>
            <a:spcAft>
              <a:spcPct val="35000"/>
            </a:spcAft>
            <a:buNone/>
          </a:pPr>
          <a:r>
            <a:rPr lang="en-GB" sz="2500" kern="1200"/>
            <a:t>New Self Assessment template completed and shared on website</a:t>
          </a:r>
          <a:endParaRPr lang="en-US" sz="2500" kern="1200"/>
        </a:p>
      </dsp:txBody>
      <dsp:txXfrm>
        <a:off x="1819120" y="3938162"/>
        <a:ext cx="4545103" cy="1574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324B2C-2D2D-4308-8870-50ED42589CEB}">
      <dsp:nvSpPr>
        <dsp:cNvPr id="0" name=""/>
        <dsp:cNvSpPr/>
      </dsp:nvSpPr>
      <dsp:spPr>
        <a:xfrm>
          <a:off x="0" y="1805"/>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AB6965-EEBE-4BEF-BC0F-75FCA570A659}">
      <dsp:nvSpPr>
        <dsp:cNvPr id="0" name=""/>
        <dsp:cNvSpPr/>
      </dsp:nvSpPr>
      <dsp:spPr>
        <a:xfrm>
          <a:off x="276881" y="207750"/>
          <a:ext cx="503420" cy="5034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2AA289-7C92-4C62-8352-572EDACC99C8}">
      <dsp:nvSpPr>
        <dsp:cNvPr id="0" name=""/>
        <dsp:cNvSpPr/>
      </dsp:nvSpPr>
      <dsp:spPr>
        <a:xfrm>
          <a:off x="1057183" y="1805"/>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GB" sz="2200" kern="1200"/>
            <a:t>Complaint Handling training to be arranged for Q2</a:t>
          </a:r>
          <a:endParaRPr lang="en-US" sz="2200" kern="1200"/>
        </a:p>
      </dsp:txBody>
      <dsp:txXfrm>
        <a:off x="1057183" y="1805"/>
        <a:ext cx="9458416" cy="915310"/>
      </dsp:txXfrm>
    </dsp:sp>
    <dsp:sp modelId="{C2AF7400-28A2-4270-921A-978BB32CB7E9}">
      <dsp:nvSpPr>
        <dsp:cNvPr id="0" name=""/>
        <dsp:cNvSpPr/>
      </dsp:nvSpPr>
      <dsp:spPr>
        <a:xfrm>
          <a:off x="0" y="1145944"/>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CB1BBF-C24B-40E7-9A52-C60EA765CDE6}">
      <dsp:nvSpPr>
        <dsp:cNvPr id="0" name=""/>
        <dsp:cNvSpPr/>
      </dsp:nvSpPr>
      <dsp:spPr>
        <a:xfrm>
          <a:off x="276881" y="1351889"/>
          <a:ext cx="503420" cy="5034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C556F-2DFF-4F71-9F6D-1FE096322F2F}">
      <dsp:nvSpPr>
        <dsp:cNvPr id="0" name=""/>
        <dsp:cNvSpPr/>
      </dsp:nvSpPr>
      <dsp:spPr>
        <a:xfrm>
          <a:off x="1057183" y="1145944"/>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GB" sz="2200" kern="1200"/>
            <a:t>Update on PlaceCube – new digital platform and more informative reporting</a:t>
          </a:r>
          <a:endParaRPr lang="en-US" sz="2200" kern="1200"/>
        </a:p>
      </dsp:txBody>
      <dsp:txXfrm>
        <a:off x="1057183" y="1145944"/>
        <a:ext cx="9458416" cy="915310"/>
      </dsp:txXfrm>
    </dsp:sp>
    <dsp:sp modelId="{E3E0AEA8-8FDC-407B-BCFF-50EAFFAF668D}">
      <dsp:nvSpPr>
        <dsp:cNvPr id="0" name=""/>
        <dsp:cNvSpPr/>
      </dsp:nvSpPr>
      <dsp:spPr>
        <a:xfrm>
          <a:off x="0" y="2290082"/>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08FA9D-8D63-4902-9F84-06F63EE7FCC0}">
      <dsp:nvSpPr>
        <dsp:cNvPr id="0" name=""/>
        <dsp:cNvSpPr/>
      </dsp:nvSpPr>
      <dsp:spPr>
        <a:xfrm>
          <a:off x="276881" y="2496027"/>
          <a:ext cx="503420" cy="5034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7B8F37-DA83-41AA-8A58-D5C0CA706C87}">
      <dsp:nvSpPr>
        <dsp:cNvPr id="0" name=""/>
        <dsp:cNvSpPr/>
      </dsp:nvSpPr>
      <dsp:spPr>
        <a:xfrm>
          <a:off x="1057183" y="2290082"/>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GB" sz="2200" kern="1200"/>
            <a:t>Stigma awareness project</a:t>
          </a:r>
          <a:endParaRPr lang="en-US" sz="2200" kern="1200"/>
        </a:p>
      </dsp:txBody>
      <dsp:txXfrm>
        <a:off x="1057183" y="2290082"/>
        <a:ext cx="9458416" cy="915310"/>
      </dsp:txXfrm>
    </dsp:sp>
    <dsp:sp modelId="{C37B5581-EB0D-4B33-9E56-F0C0B8F58A9F}">
      <dsp:nvSpPr>
        <dsp:cNvPr id="0" name=""/>
        <dsp:cNvSpPr/>
      </dsp:nvSpPr>
      <dsp:spPr>
        <a:xfrm>
          <a:off x="0" y="3434221"/>
          <a:ext cx="10515600" cy="91531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097289-2A23-4267-A8FC-8B81A3649D64}">
      <dsp:nvSpPr>
        <dsp:cNvPr id="0" name=""/>
        <dsp:cNvSpPr/>
      </dsp:nvSpPr>
      <dsp:spPr>
        <a:xfrm>
          <a:off x="276881" y="3640166"/>
          <a:ext cx="503420" cy="5034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D7767E-84F3-4D4E-B530-358032A6EA17}">
      <dsp:nvSpPr>
        <dsp:cNvPr id="0" name=""/>
        <dsp:cNvSpPr/>
      </dsp:nvSpPr>
      <dsp:spPr>
        <a:xfrm>
          <a:off x="1057183" y="3434221"/>
          <a:ext cx="9458416" cy="915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70" tIns="96870" rIns="96870" bIns="96870" numCol="1" spcCol="1270" anchor="ctr" anchorCtr="0">
          <a:noAutofit/>
        </a:bodyPr>
        <a:lstStyle/>
        <a:p>
          <a:pPr marL="0" lvl="0" indent="0" algn="l" defTabSz="977900">
            <a:lnSpc>
              <a:spcPct val="100000"/>
            </a:lnSpc>
            <a:spcBef>
              <a:spcPct val="0"/>
            </a:spcBef>
            <a:spcAft>
              <a:spcPct val="35000"/>
            </a:spcAft>
            <a:buNone/>
          </a:pPr>
          <a:r>
            <a:rPr lang="en-GB" sz="2200" kern="1200"/>
            <a:t>Final complaint response audits to start at the end of this month</a:t>
          </a:r>
          <a:endParaRPr lang="en-US" sz="2200" kern="1200"/>
        </a:p>
      </dsp:txBody>
      <dsp:txXfrm>
        <a:off x="1057183" y="3434221"/>
        <a:ext cx="9458416" cy="91531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142342-8F3A-46A2-968B-C78B304F7FE4}" type="datetimeFigureOut">
              <a:rPr lang="en-GB" smtClean="0"/>
              <a:t>07/08/2023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F97C4-F4B6-480D-A1D0-906E36553CCE}" type="slidenum">
              <a:rPr lang="en-GB" smtClean="0"/>
              <a:t>‹#›</a:t>
            </a:fld>
            <a:endParaRPr lang="en-GB"/>
          </a:p>
        </p:txBody>
      </p:sp>
    </p:spTree>
    <p:extLst>
      <p:ext uri="{BB962C8B-B14F-4D97-AF65-F5344CB8AC3E}">
        <p14:creationId xmlns:p14="http://schemas.microsoft.com/office/powerpoint/2010/main" val="202063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6F97C4-F4B6-480D-A1D0-906E36553CCE}" type="slidenum">
              <a:rPr lang="en-GB" smtClean="0"/>
              <a:t>3</a:t>
            </a:fld>
            <a:endParaRPr lang="en-GB"/>
          </a:p>
        </p:txBody>
      </p:sp>
    </p:spTree>
    <p:extLst>
      <p:ext uri="{BB962C8B-B14F-4D97-AF65-F5344CB8AC3E}">
        <p14:creationId xmlns:p14="http://schemas.microsoft.com/office/powerpoint/2010/main" val="23674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6F97C4-F4B6-480D-A1D0-906E36553CCE}" type="slidenum">
              <a:rPr lang="en-GB" smtClean="0"/>
              <a:t>4</a:t>
            </a:fld>
            <a:endParaRPr lang="en-GB"/>
          </a:p>
        </p:txBody>
      </p:sp>
    </p:spTree>
    <p:extLst>
      <p:ext uri="{BB962C8B-B14F-4D97-AF65-F5344CB8AC3E}">
        <p14:creationId xmlns:p14="http://schemas.microsoft.com/office/powerpoint/2010/main" val="1907609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6F97C4-F4B6-480D-A1D0-906E36553CCE}" type="slidenum">
              <a:rPr lang="en-GB" smtClean="0"/>
              <a:t>6</a:t>
            </a:fld>
            <a:endParaRPr lang="en-GB"/>
          </a:p>
        </p:txBody>
      </p:sp>
    </p:spTree>
    <p:extLst>
      <p:ext uri="{BB962C8B-B14F-4D97-AF65-F5344CB8AC3E}">
        <p14:creationId xmlns:p14="http://schemas.microsoft.com/office/powerpoint/2010/main" val="203541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ombudsman’s special report into </a:t>
            </a:r>
            <a:r>
              <a:rPr lang="en-GB" dirty="0" err="1"/>
              <a:t>Rochadale</a:t>
            </a:r>
            <a:r>
              <a:rPr lang="en-GB" dirty="0"/>
              <a:t> has been published following the tragic death of </a:t>
            </a:r>
            <a:r>
              <a:rPr lang="en-GB" dirty="0" err="1"/>
              <a:t>Awaab</a:t>
            </a:r>
            <a:r>
              <a:rPr lang="en-GB" dirty="0"/>
              <a:t> Ishak.  Things that the ombudsman asked of </a:t>
            </a:r>
            <a:r>
              <a:rPr lang="en-GB" dirty="0" err="1"/>
              <a:t>Rochadale</a:t>
            </a:r>
            <a:r>
              <a:rPr lang="en-GB" dirty="0"/>
              <a:t>, relevant policies in place for the previous 3 years, void standard, information given to tenants at sign up, customer service centre scripts, staff training records, what changes were made and lessons learned following the inquest, system details held about the tenants.</a:t>
            </a:r>
          </a:p>
          <a:p>
            <a:endParaRPr lang="en-GB" dirty="0"/>
          </a:p>
          <a:p>
            <a:r>
              <a:rPr lang="en-GB" dirty="0"/>
              <a:t>Findings were a culture of ‘othering’ of the residents lies at the heart of the issues at </a:t>
            </a:r>
            <a:r>
              <a:rPr lang="en-GB" dirty="0" err="1"/>
              <a:t>Rochadale</a:t>
            </a:r>
            <a:r>
              <a:rPr lang="en-GB" dirty="0"/>
              <a:t>.  Patterns of exclusion and marginalisation based on identities that differ from the norm, exacerbated by an extremely poor data culture.  Comments around the family feeling the cold of an English winter, told lucky to have a roof over their head.  Issues across different cases relating to overcrowding being blamed for the issue.  I urge you all to read the report, it does make for quite some harrowing reading, but there are some important lessons and cases studies throughout, not just around damp and mould but around communication, which we know is a big theme of complaints for us.</a:t>
            </a:r>
          </a:p>
          <a:p>
            <a:endParaRPr lang="en-GB" dirty="0"/>
          </a:p>
          <a:p>
            <a:r>
              <a:rPr lang="en-GB" dirty="0" err="1"/>
              <a:t>Awaab’s</a:t>
            </a:r>
            <a:r>
              <a:rPr lang="en-GB" dirty="0"/>
              <a:t> law is part of the social housing regulation amendments currently progressing through parliament and its main focus is around setting response times for damp and mould enquiries which we will likely need to report on in the future, much the same way as we do now for complaints against the ombudsman’s guidance of 10 working days.</a:t>
            </a:r>
          </a:p>
          <a:p>
            <a:endParaRPr lang="en-GB" dirty="0"/>
          </a:p>
          <a:p>
            <a:r>
              <a:rPr lang="en-GB" dirty="0"/>
              <a:t>Next spotlight is going to be on Insight, this is probably in relation to some of the topics mentioned before around making sure we are using tenant insight data to ensure we are providing accessible services.</a:t>
            </a:r>
          </a:p>
          <a:p>
            <a:endParaRPr lang="en-GB" dirty="0"/>
          </a:p>
          <a:p>
            <a:r>
              <a:rPr lang="en-GB" dirty="0"/>
              <a:t>Lastly, we were contacted by the ombudsman to update our self assessment based on it’s new template which has now been done by James and has been sent back to them and is on our website for transparency.</a:t>
            </a:r>
          </a:p>
        </p:txBody>
      </p:sp>
      <p:sp>
        <p:nvSpPr>
          <p:cNvPr id="4" name="Slide Number Placeholder 3"/>
          <p:cNvSpPr>
            <a:spLocks noGrp="1"/>
          </p:cNvSpPr>
          <p:nvPr>
            <p:ph type="sldNum" sz="quarter" idx="5"/>
          </p:nvPr>
        </p:nvSpPr>
        <p:spPr/>
        <p:txBody>
          <a:bodyPr/>
          <a:lstStyle/>
          <a:p>
            <a:fld id="{656F97C4-F4B6-480D-A1D0-906E36553CCE}" type="slidenum">
              <a:rPr lang="en-GB" smtClean="0"/>
              <a:t>7</a:t>
            </a:fld>
            <a:endParaRPr lang="en-GB"/>
          </a:p>
        </p:txBody>
      </p:sp>
    </p:spTree>
    <p:extLst>
      <p:ext uri="{BB962C8B-B14F-4D97-AF65-F5344CB8AC3E}">
        <p14:creationId xmlns:p14="http://schemas.microsoft.com/office/powerpoint/2010/main" val="317971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B8F-6A90-3304-6BAC-6C923008BF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A9F35F-BD5F-2A46-F20C-5B033A550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4F8A914-EAF0-A987-442E-6DFDAA44002C}"/>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9D27CC33-CA43-FAA6-8CA9-B0A522655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801293-B79F-52EC-EA10-422F4BF8CFBF}"/>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18239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A1B0-C4D0-16D1-AA2F-F30A2E1D9D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898AA24-688D-7AEF-FF77-93545BCAFB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D4F120-F424-9C14-45F4-35D8DE805F0F}"/>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D8432A8F-9AE5-6470-6E10-F05E44EC46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631C0B-9F7F-47D3-BC5B-25AD7E06450D}"/>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17162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ACBE1-A7B0-D939-BA87-5FF9C5C155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D45379E-A64A-ACEB-E307-651B375A42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4C4718-BB8A-9810-47B6-FED12A805A43}"/>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BB03E856-105F-53A1-3928-8C956DAB78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11B28D-B80C-3F70-FCAD-010C84EC7FB6}"/>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531576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03B99-ABAD-ADAA-9550-85CC77453F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5D52C-6FFC-526F-2E0E-F5702F8E0A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67C85-570A-8230-AD3E-FE185096AAAB}"/>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DFC06DD5-5C11-1CCB-7AF2-BFED8FDEB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0A6620-A1E7-EA70-0940-11AE348EE130}"/>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390964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5925-E9F8-8F24-E210-5348BAB4BC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5DDDFA-2B6E-D152-641F-FB7795907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EF21A-2B17-7764-4415-DC85AB7E8FA9}"/>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5F498758-8B1F-D20E-5108-C98075B021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B7E949-47E8-EF2A-2114-C86029CECF93}"/>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986251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59F7-5DF1-9C0B-D75D-72756D81CF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1404862-FBEA-B7F3-0EFC-BA61F70D18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A0203E-9BA8-4A65-D22F-57F430B2CB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4D764D-054B-E1C2-6180-6A56EFDA8995}"/>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218438EB-F329-6A7D-CC46-FA6DDBA611C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FB94DB-FE26-6EB0-1829-1F060076EDD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1765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CAFD-690F-DB47-4DCE-532D4C380CE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7959C04-9476-D38C-60C7-82CC8064C1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B18577-337C-F63F-DC35-440C3D718F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8A48C8-4651-EECB-8F29-C8ABD7698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F4DD94-436E-D3FD-6C81-FE2A9EC65C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0EF7CA-7731-C9AC-6BF4-8E20B8549B7D}"/>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8" name="Footer Placeholder 7">
            <a:extLst>
              <a:ext uri="{FF2B5EF4-FFF2-40B4-BE49-F238E27FC236}">
                <a16:creationId xmlns:a16="http://schemas.microsoft.com/office/drawing/2014/main" id="{C8B51F43-8E10-0DED-BE6B-98D0F55E18C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BB8268-E8F1-6B8A-40B8-B88B5115C14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101042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CD33-851C-914A-ABBD-E96EDD1A9C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4C0511E-7AB2-3859-99D5-5B3B3C35B369}"/>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4" name="Footer Placeholder 3">
            <a:extLst>
              <a:ext uri="{FF2B5EF4-FFF2-40B4-BE49-F238E27FC236}">
                <a16:creationId xmlns:a16="http://schemas.microsoft.com/office/drawing/2014/main" id="{E105AD5E-6D31-D225-B8B2-5788628396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86C19C1-2D6D-E028-4817-A84A237E04F8}"/>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9090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E44600-597E-E45D-6462-1422F60B65A4}"/>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3" name="Footer Placeholder 2">
            <a:extLst>
              <a:ext uri="{FF2B5EF4-FFF2-40B4-BE49-F238E27FC236}">
                <a16:creationId xmlns:a16="http://schemas.microsoft.com/office/drawing/2014/main" id="{43047A46-857A-D5A4-251F-3839D4B87A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6E2BF9-B140-91D1-5FAC-18ADD05CE0DA}"/>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2837925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3545-4AEA-BC38-9326-727A39B184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D7B0B9-DF70-A994-C33B-22DF6FFEF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EB287C-A74F-7709-4DF3-CB4FA29AC5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CDA3F7-C1A0-F584-1B4D-0C7F2A8049F2}"/>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B88EBEBD-C1A6-0A24-792B-71C0F08EE7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3A6A70-E8B5-1D0B-DE55-CB5AF3564BBE}"/>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61521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ADE34-D7C2-AA56-1EF9-D084C56030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D497313-9B68-A781-C730-38945BFA1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884DB6-2A89-2800-ACAB-B5D3FC295E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02501F-4EB7-9163-1194-B327DF9CC56F}"/>
              </a:ext>
            </a:extLst>
          </p:cNvPr>
          <p:cNvSpPr>
            <a:spLocks noGrp="1"/>
          </p:cNvSpPr>
          <p:nvPr>
            <p:ph type="dt" sz="half" idx="10"/>
          </p:nvPr>
        </p:nvSpPr>
        <p:spPr/>
        <p:txBody>
          <a:bodyPr/>
          <a:lstStyle/>
          <a:p>
            <a:fld id="{2E4C8648-6B53-405C-922C-BE9052C055B5}" type="datetimeFigureOut">
              <a:rPr lang="en-GB" smtClean="0"/>
              <a:t>07/08/2023</a:t>
            </a:fld>
            <a:endParaRPr lang="en-GB"/>
          </a:p>
        </p:txBody>
      </p:sp>
      <p:sp>
        <p:nvSpPr>
          <p:cNvPr id="6" name="Footer Placeholder 5">
            <a:extLst>
              <a:ext uri="{FF2B5EF4-FFF2-40B4-BE49-F238E27FC236}">
                <a16:creationId xmlns:a16="http://schemas.microsoft.com/office/drawing/2014/main" id="{7E0E1565-4C51-26BF-D618-0D82D26DA5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8ED685-3B8B-F62E-D67A-48DA37811812}"/>
              </a:ext>
            </a:extLst>
          </p:cNvPr>
          <p:cNvSpPr>
            <a:spLocks noGrp="1"/>
          </p:cNvSpPr>
          <p:nvPr>
            <p:ph type="sldNum" sz="quarter" idx="12"/>
          </p:nvPr>
        </p:nvSpPr>
        <p:spPr/>
        <p:txBody>
          <a:bodyPr/>
          <a:lstStyle/>
          <a:p>
            <a:fld id="{7222F9C5-2731-4677-B298-4FABA084D915}" type="slidenum">
              <a:rPr lang="en-GB" smtClean="0"/>
              <a:t>‹#›</a:t>
            </a:fld>
            <a:endParaRPr lang="en-GB"/>
          </a:p>
        </p:txBody>
      </p:sp>
    </p:spTree>
    <p:extLst>
      <p:ext uri="{BB962C8B-B14F-4D97-AF65-F5344CB8AC3E}">
        <p14:creationId xmlns:p14="http://schemas.microsoft.com/office/powerpoint/2010/main" val="39564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232012-4E1A-68DB-AE20-A46505AD2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DC34D8-BCE6-368A-8F54-93D0CB666F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77DCD6-FDDD-826C-A44C-25717EAF1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C8648-6B53-405C-922C-BE9052C055B5}" type="datetimeFigureOut">
              <a:rPr lang="en-GB" smtClean="0"/>
              <a:t>07/08/2023</a:t>
            </a:fld>
            <a:endParaRPr lang="en-GB"/>
          </a:p>
        </p:txBody>
      </p:sp>
      <p:sp>
        <p:nvSpPr>
          <p:cNvPr id="5" name="Footer Placeholder 4">
            <a:extLst>
              <a:ext uri="{FF2B5EF4-FFF2-40B4-BE49-F238E27FC236}">
                <a16:creationId xmlns:a16="http://schemas.microsoft.com/office/drawing/2014/main" id="{E51E2A66-B169-6B23-B7D1-C5134951C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CC05CE-694B-3A98-486E-4CAC100B76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2F9C5-2731-4677-B298-4FABA084D915}" type="slidenum">
              <a:rPr lang="en-GB" smtClean="0"/>
              <a:t>‹#›</a:t>
            </a:fld>
            <a:endParaRPr lang="en-GB"/>
          </a:p>
        </p:txBody>
      </p:sp>
    </p:spTree>
    <p:extLst>
      <p:ext uri="{BB962C8B-B14F-4D97-AF65-F5344CB8AC3E}">
        <p14:creationId xmlns:p14="http://schemas.microsoft.com/office/powerpoint/2010/main" val="595624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0DA391E-1E2E-A269-FFE0-CE282308C680}"/>
              </a:ext>
            </a:extLst>
          </p:cNvPr>
          <p:cNvSpPr>
            <a:spLocks noGrp="1"/>
          </p:cNvSpPr>
          <p:nvPr>
            <p:ph type="ctrTitle"/>
          </p:nvPr>
        </p:nvSpPr>
        <p:spPr>
          <a:xfrm>
            <a:off x="1314824" y="735106"/>
            <a:ext cx="10053763" cy="2928470"/>
          </a:xfrm>
        </p:spPr>
        <p:txBody>
          <a:bodyPr anchor="b">
            <a:normAutofit/>
          </a:bodyPr>
          <a:lstStyle/>
          <a:p>
            <a:pPr algn="l"/>
            <a:r>
              <a:rPr lang="en-GB" sz="4800" dirty="0">
                <a:solidFill>
                  <a:srgbClr val="FFFFFF"/>
                </a:solidFill>
              </a:rPr>
              <a:t>Housing Complaints </a:t>
            </a:r>
            <a:br>
              <a:rPr lang="en-GB" sz="4800" dirty="0">
                <a:solidFill>
                  <a:srgbClr val="FFFFFF"/>
                </a:solidFill>
              </a:rPr>
            </a:br>
            <a:r>
              <a:rPr lang="en-GB" sz="4800" dirty="0">
                <a:solidFill>
                  <a:srgbClr val="FFFFFF"/>
                </a:solidFill>
              </a:rPr>
              <a:t>Task Force</a:t>
            </a:r>
          </a:p>
        </p:txBody>
      </p:sp>
      <p:sp>
        <p:nvSpPr>
          <p:cNvPr id="3" name="Subtitle 2">
            <a:extLst>
              <a:ext uri="{FF2B5EF4-FFF2-40B4-BE49-F238E27FC236}">
                <a16:creationId xmlns:a16="http://schemas.microsoft.com/office/drawing/2014/main" id="{2370597B-9AB7-4338-1A15-8F519B3CF987}"/>
              </a:ext>
            </a:extLst>
          </p:cNvPr>
          <p:cNvSpPr>
            <a:spLocks noGrp="1"/>
          </p:cNvSpPr>
          <p:nvPr>
            <p:ph type="subTitle" idx="1"/>
          </p:nvPr>
        </p:nvSpPr>
        <p:spPr>
          <a:xfrm>
            <a:off x="1350682" y="4870824"/>
            <a:ext cx="10005951" cy="1458258"/>
          </a:xfrm>
        </p:spPr>
        <p:txBody>
          <a:bodyPr anchor="ctr">
            <a:normAutofit/>
          </a:bodyPr>
          <a:lstStyle/>
          <a:p>
            <a:pPr algn="l"/>
            <a:r>
              <a:rPr lang="en-GB" dirty="0"/>
              <a:t>21</a:t>
            </a:r>
            <a:r>
              <a:rPr lang="en-GB" baseline="30000" dirty="0"/>
              <a:t>st</a:t>
            </a:r>
            <a:r>
              <a:rPr lang="en-GB" dirty="0"/>
              <a:t> April 2023</a:t>
            </a:r>
          </a:p>
        </p:txBody>
      </p:sp>
    </p:spTree>
    <p:extLst>
      <p:ext uri="{BB962C8B-B14F-4D97-AF65-F5344CB8AC3E}">
        <p14:creationId xmlns:p14="http://schemas.microsoft.com/office/powerpoint/2010/main" val="3226780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8F4CC-887F-2E65-4AEB-46C99BC2D818}"/>
              </a:ext>
            </a:extLst>
          </p:cNvPr>
          <p:cNvSpPr>
            <a:spLocks noGrp="1"/>
          </p:cNvSpPr>
          <p:nvPr>
            <p:ph type="title"/>
          </p:nvPr>
        </p:nvSpPr>
        <p:spPr/>
        <p:txBody>
          <a:bodyPr/>
          <a:lstStyle/>
          <a:p>
            <a:r>
              <a:rPr lang="en-GB"/>
              <a:t>Up Next…</a:t>
            </a:r>
            <a:endParaRPr lang="en-GB" dirty="0"/>
          </a:p>
        </p:txBody>
      </p:sp>
      <p:graphicFrame>
        <p:nvGraphicFramePr>
          <p:cNvPr id="13" name="Content Placeholder 2">
            <a:extLst>
              <a:ext uri="{FF2B5EF4-FFF2-40B4-BE49-F238E27FC236}">
                <a16:creationId xmlns:a16="http://schemas.microsoft.com/office/drawing/2014/main" id="{6108C48A-341D-8B05-78B2-2FA2F7926C1B}"/>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589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84BDE8A1-CF8E-50A0-53FD-2B909A9BDA06}"/>
              </a:ext>
            </a:extLst>
          </p:cNvPr>
          <p:cNvSpPr>
            <a:spLocks noGrp="1"/>
          </p:cNvSpPr>
          <p:nvPr>
            <p:ph type="title"/>
          </p:nvPr>
        </p:nvSpPr>
        <p:spPr>
          <a:xfrm>
            <a:off x="777240" y="731519"/>
            <a:ext cx="2845191" cy="3237579"/>
          </a:xfrm>
        </p:spPr>
        <p:txBody>
          <a:bodyPr>
            <a:normAutofit/>
          </a:bodyPr>
          <a:lstStyle/>
          <a:p>
            <a:r>
              <a:rPr lang="en-GB" sz="3800">
                <a:solidFill>
                  <a:srgbClr val="FFFFFF"/>
                </a:solidFill>
              </a:rPr>
              <a:t>Agenda</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2EDA83-7EF0-4119-0DE7-AA165E09CF60}"/>
              </a:ext>
            </a:extLst>
          </p:cNvPr>
          <p:cNvSpPr>
            <a:spLocks noGrp="1"/>
          </p:cNvSpPr>
          <p:nvPr>
            <p:ph idx="1"/>
          </p:nvPr>
        </p:nvSpPr>
        <p:spPr>
          <a:xfrm>
            <a:off x="4379709" y="686862"/>
            <a:ext cx="7037591" cy="5475129"/>
          </a:xfrm>
        </p:spPr>
        <p:txBody>
          <a:bodyPr anchor="ctr">
            <a:normAutofit/>
          </a:bodyPr>
          <a:lstStyle/>
          <a:p>
            <a:r>
              <a:rPr lang="en-GB" sz="2600" dirty="0"/>
              <a:t>Welcome &amp; Introductions</a:t>
            </a:r>
          </a:p>
          <a:p>
            <a:r>
              <a:rPr lang="en-GB" sz="2600" dirty="0"/>
              <a:t>Actions from Last Meeting – All/Kerry</a:t>
            </a:r>
          </a:p>
          <a:p>
            <a:r>
              <a:rPr lang="en-GB" sz="2600" dirty="0"/>
              <a:t>Q4 and Annual figures, trends &amp; preventative actions – James</a:t>
            </a:r>
          </a:p>
          <a:p>
            <a:r>
              <a:rPr lang="en-GB" sz="2600" dirty="0"/>
              <a:t>Housing Ombudsman/Regulator update – David</a:t>
            </a:r>
          </a:p>
          <a:p>
            <a:r>
              <a:rPr lang="en-GB" sz="2600" dirty="0"/>
              <a:t>TSM Q4 results – David</a:t>
            </a:r>
          </a:p>
          <a:p>
            <a:r>
              <a:rPr lang="en-GB" sz="2600" dirty="0"/>
              <a:t>Preventative Actions for this quarter</a:t>
            </a:r>
          </a:p>
          <a:p>
            <a:r>
              <a:rPr lang="en-GB" sz="2600" dirty="0"/>
              <a:t>Up Next…</a:t>
            </a:r>
          </a:p>
          <a:p>
            <a:r>
              <a:rPr lang="en-GB" sz="2600" dirty="0"/>
              <a:t>AOB</a:t>
            </a:r>
          </a:p>
          <a:p>
            <a:endParaRPr lang="en-GB" sz="2600" dirty="0"/>
          </a:p>
          <a:p>
            <a:endParaRPr lang="en-GB" sz="2600" dirty="0"/>
          </a:p>
        </p:txBody>
      </p:sp>
    </p:spTree>
    <p:extLst>
      <p:ext uri="{BB962C8B-B14F-4D97-AF65-F5344CB8AC3E}">
        <p14:creationId xmlns:p14="http://schemas.microsoft.com/office/powerpoint/2010/main" val="54148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46B6A-59DB-7ED2-6E6D-1013C77DF680}"/>
              </a:ext>
            </a:extLst>
          </p:cNvPr>
          <p:cNvSpPr>
            <a:spLocks noGrp="1"/>
          </p:cNvSpPr>
          <p:nvPr>
            <p:ph type="title"/>
          </p:nvPr>
        </p:nvSpPr>
        <p:spPr/>
        <p:txBody>
          <a:bodyPr/>
          <a:lstStyle/>
          <a:p>
            <a:r>
              <a:rPr lang="en-GB" dirty="0"/>
              <a:t>Housing Repair Complaints Q4</a:t>
            </a:r>
          </a:p>
        </p:txBody>
      </p:sp>
      <p:sp>
        <p:nvSpPr>
          <p:cNvPr id="5" name="TextBox 4">
            <a:extLst>
              <a:ext uri="{FF2B5EF4-FFF2-40B4-BE49-F238E27FC236}">
                <a16:creationId xmlns:a16="http://schemas.microsoft.com/office/drawing/2014/main" id="{20500AC4-08ED-6DD8-D65D-598E9C88F92C}"/>
              </a:ext>
            </a:extLst>
          </p:cNvPr>
          <p:cNvSpPr txBox="1"/>
          <p:nvPr/>
        </p:nvSpPr>
        <p:spPr>
          <a:xfrm>
            <a:off x="838200" y="3611001"/>
            <a:ext cx="10515600" cy="2893100"/>
          </a:xfrm>
          <a:prstGeom prst="rect">
            <a:avLst/>
          </a:prstGeom>
          <a:noFill/>
        </p:spPr>
        <p:txBody>
          <a:bodyPr wrap="square" rtlCol="0">
            <a:spAutoFit/>
          </a:bodyPr>
          <a:lstStyle/>
          <a:p>
            <a:r>
              <a:rPr lang="en-GB" sz="1400" u="sng" dirty="0"/>
              <a:t>Response Times</a:t>
            </a:r>
          </a:p>
          <a:p>
            <a:r>
              <a:rPr lang="en-GB" sz="1400" dirty="0"/>
              <a:t>The average complaint response time in Q4 was 12.2 working days. This was down from an average of 13.5 working days in Q3.</a:t>
            </a:r>
          </a:p>
          <a:p>
            <a:endParaRPr lang="en-GB" sz="1400" dirty="0"/>
          </a:p>
          <a:p>
            <a:r>
              <a:rPr lang="en-GB" sz="1400" dirty="0"/>
              <a:t>We saw 59% of complaints responded to breach the 10 working day deadline, this is up from 57% in Q3.</a:t>
            </a:r>
          </a:p>
          <a:p>
            <a:endParaRPr lang="en-GB" sz="1400" dirty="0"/>
          </a:p>
          <a:p>
            <a:r>
              <a:rPr lang="en-GB" sz="1400" dirty="0"/>
              <a:t>This data is only for complaints responded to and not complaints that are still outstanding.</a:t>
            </a:r>
          </a:p>
          <a:p>
            <a:endParaRPr lang="en-GB" sz="1400" dirty="0"/>
          </a:p>
          <a:p>
            <a:r>
              <a:rPr lang="en-GB" sz="1400" u="sng" dirty="0"/>
              <a:t>Themes &amp; Trends</a:t>
            </a:r>
          </a:p>
          <a:p>
            <a:r>
              <a:rPr lang="en-GB" sz="1400" dirty="0"/>
              <a:t>The themes and trends for this quarter generally match up with the previous quarters and year as a whole. The Councils have seen complaints regarding a lack of communication regarding repairs and this is also demonstrated further as complaints often get escalated to stage two for the same reasons. </a:t>
            </a:r>
          </a:p>
          <a:p>
            <a:endParaRPr lang="en-GB" sz="1400" dirty="0"/>
          </a:p>
          <a:p>
            <a:r>
              <a:rPr lang="en-GB" sz="1400" dirty="0"/>
              <a:t>Damp &amp; Mould, Boiler and lack of progress of general repairs make up the most complaints.</a:t>
            </a:r>
          </a:p>
        </p:txBody>
      </p:sp>
      <p:graphicFrame>
        <p:nvGraphicFramePr>
          <p:cNvPr id="7" name="Content Placeholder 6">
            <a:extLst>
              <a:ext uri="{FF2B5EF4-FFF2-40B4-BE49-F238E27FC236}">
                <a16:creationId xmlns:a16="http://schemas.microsoft.com/office/drawing/2014/main" id="{CC7717DF-DA54-0024-E6ED-9B16BE1F833C}"/>
              </a:ext>
            </a:extLst>
          </p:cNvPr>
          <p:cNvGraphicFramePr>
            <a:graphicFrameLocks noGrp="1"/>
          </p:cNvGraphicFramePr>
          <p:nvPr>
            <p:ph idx="1"/>
            <p:extLst>
              <p:ext uri="{D42A27DB-BD31-4B8C-83A1-F6EECF244321}">
                <p14:modId xmlns:p14="http://schemas.microsoft.com/office/powerpoint/2010/main" val="2118323986"/>
              </p:ext>
            </p:extLst>
          </p:nvPr>
        </p:nvGraphicFramePr>
        <p:xfrm>
          <a:off x="838200" y="1690688"/>
          <a:ext cx="7391400" cy="1732564"/>
        </p:xfrm>
        <a:graphic>
          <a:graphicData uri="http://schemas.openxmlformats.org/drawingml/2006/table">
            <a:tbl>
              <a:tblPr/>
              <a:tblGrid>
                <a:gridCol w="1332876">
                  <a:extLst>
                    <a:ext uri="{9D8B030D-6E8A-4147-A177-3AD203B41FA5}">
                      <a16:colId xmlns:a16="http://schemas.microsoft.com/office/drawing/2014/main" val="1215128937"/>
                    </a:ext>
                  </a:extLst>
                </a:gridCol>
                <a:gridCol w="1800246">
                  <a:extLst>
                    <a:ext uri="{9D8B030D-6E8A-4147-A177-3AD203B41FA5}">
                      <a16:colId xmlns:a16="http://schemas.microsoft.com/office/drawing/2014/main" val="1151545503"/>
                    </a:ext>
                  </a:extLst>
                </a:gridCol>
                <a:gridCol w="1782937">
                  <a:extLst>
                    <a:ext uri="{9D8B030D-6E8A-4147-A177-3AD203B41FA5}">
                      <a16:colId xmlns:a16="http://schemas.microsoft.com/office/drawing/2014/main" val="2707014678"/>
                    </a:ext>
                  </a:extLst>
                </a:gridCol>
                <a:gridCol w="1644457">
                  <a:extLst>
                    <a:ext uri="{9D8B030D-6E8A-4147-A177-3AD203B41FA5}">
                      <a16:colId xmlns:a16="http://schemas.microsoft.com/office/drawing/2014/main" val="1058434048"/>
                    </a:ext>
                  </a:extLst>
                </a:gridCol>
                <a:gridCol w="830884">
                  <a:extLst>
                    <a:ext uri="{9D8B030D-6E8A-4147-A177-3AD203B41FA5}">
                      <a16:colId xmlns:a16="http://schemas.microsoft.com/office/drawing/2014/main" val="3459389392"/>
                    </a:ext>
                  </a:extLst>
                </a:gridCol>
              </a:tblGrid>
              <a:tr h="433141">
                <a:tc>
                  <a:txBody>
                    <a:bodyPr/>
                    <a:lstStyle/>
                    <a:p>
                      <a:pPr algn="l" fontAlgn="ctr"/>
                      <a:r>
                        <a:rPr lang="en-GB" sz="1600" b="1" i="0" u="none" strike="noStrike">
                          <a:solidFill>
                            <a:srgbClr val="FFFFFF"/>
                          </a:solidFill>
                          <a:effectLst/>
                          <a:latin typeface="+mn-lt"/>
                        </a:rPr>
                        <a:t>Q4 -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BMBS</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a:solidFill>
                            <a:srgbClr val="FFFFFF"/>
                          </a:solidFill>
                          <a:effectLst/>
                          <a:latin typeface="+mn-lt"/>
                        </a:rPr>
                        <a:t>Asset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dirty="0">
                          <a:solidFill>
                            <a:srgbClr val="FFFFFF"/>
                          </a:solidFill>
                          <a:effectLst/>
                          <a:latin typeface="+mn-lt"/>
                        </a:rPr>
                        <a:t>Asset Compliance</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600" b="1" i="0" u="none" strike="noStrike" dirty="0">
                          <a:solidFill>
                            <a:srgbClr val="FFFFFF"/>
                          </a:solidFill>
                          <a:effectLst/>
                          <a:latin typeface="+mn-lt"/>
                        </a:rPr>
                        <a:t>Total</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2326931113"/>
                  </a:ext>
                </a:extLst>
              </a:tr>
              <a:tr h="433141">
                <a:tc>
                  <a:txBody>
                    <a:bodyPr/>
                    <a:lstStyle/>
                    <a:p>
                      <a:pPr algn="l" fontAlgn="ctr"/>
                      <a:r>
                        <a:rPr lang="en-GB" sz="1600" b="1" i="0" u="none" strike="noStrike">
                          <a:solidFill>
                            <a:srgbClr val="000000"/>
                          </a:solidFill>
                          <a:effectLst/>
                          <a:latin typeface="+mn-lt"/>
                        </a:rPr>
                        <a:t>2021/22</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60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22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19</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000000"/>
                          </a:solidFill>
                          <a:effectLst/>
                          <a:latin typeface="+mn-lt"/>
                        </a:rPr>
                        <a:t>101</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06385676"/>
                  </a:ext>
                </a:extLst>
              </a:tr>
              <a:tr h="433141">
                <a:tc>
                  <a:txBody>
                    <a:bodyPr/>
                    <a:lstStyle/>
                    <a:p>
                      <a:pPr algn="l" fontAlgn="ctr"/>
                      <a:r>
                        <a:rPr lang="en-GB" sz="1600" b="1" i="0" u="none" strike="noStrike">
                          <a:solidFill>
                            <a:srgbClr val="000000"/>
                          </a:solidFill>
                          <a:effectLst/>
                          <a:latin typeface="+mn-lt"/>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112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dirty="0">
                          <a:solidFill>
                            <a:srgbClr val="000000"/>
                          </a:solidFill>
                          <a:effectLst/>
                          <a:latin typeface="+mn-lt"/>
                        </a:rPr>
                        <a:t>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57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600" b="0" i="0" u="none" strike="noStrike">
                          <a:solidFill>
                            <a:srgbClr val="000000"/>
                          </a:solidFill>
                          <a:effectLst/>
                          <a:latin typeface="+mn-lt"/>
                        </a:rPr>
                        <a:t>176</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1854189097"/>
                  </a:ext>
                </a:extLst>
              </a:tr>
              <a:tr h="433141">
                <a:tc>
                  <a:txBody>
                    <a:bodyPr/>
                    <a:lstStyle/>
                    <a:p>
                      <a:pPr algn="l" fontAlgn="ctr"/>
                      <a:r>
                        <a:rPr lang="en-GB" sz="1600" b="1" i="0" u="none" strike="noStrike" dirty="0">
                          <a:solidFill>
                            <a:srgbClr val="000000"/>
                          </a:solidFill>
                          <a:effectLst/>
                          <a:latin typeface="+mn-lt"/>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86.7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70AD47"/>
                          </a:solidFill>
                          <a:effectLst/>
                          <a:latin typeface="+mn-lt"/>
                        </a:rPr>
                        <a:t>-68.2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a:solidFill>
                            <a:srgbClr val="C00000"/>
                          </a:solidFill>
                          <a:effectLst/>
                          <a:latin typeface="+mn-lt"/>
                        </a:rPr>
                        <a:t>200</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600" b="0" i="0" u="none" strike="noStrike" dirty="0">
                          <a:solidFill>
                            <a:srgbClr val="C00000"/>
                          </a:solidFill>
                          <a:effectLst/>
                          <a:latin typeface="+mn-lt"/>
                        </a:rPr>
                        <a:t>74.3</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038901062"/>
                  </a:ext>
                </a:extLst>
              </a:tr>
            </a:tbl>
          </a:graphicData>
        </a:graphic>
      </p:graphicFrame>
    </p:spTree>
    <p:extLst>
      <p:ext uri="{BB962C8B-B14F-4D97-AF65-F5344CB8AC3E}">
        <p14:creationId xmlns:p14="http://schemas.microsoft.com/office/powerpoint/2010/main" val="1468755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079A-1A1C-833E-3BAF-6C5A3B31B45B}"/>
              </a:ext>
            </a:extLst>
          </p:cNvPr>
          <p:cNvSpPr>
            <a:spLocks noGrp="1"/>
          </p:cNvSpPr>
          <p:nvPr>
            <p:ph type="title"/>
          </p:nvPr>
        </p:nvSpPr>
        <p:spPr>
          <a:xfrm>
            <a:off x="838200" y="365126"/>
            <a:ext cx="10515600" cy="584444"/>
          </a:xfrm>
        </p:spPr>
        <p:txBody>
          <a:bodyPr>
            <a:normAutofit fontScale="90000"/>
          </a:bodyPr>
          <a:lstStyle/>
          <a:p>
            <a:r>
              <a:rPr lang="en-GB" sz="3600" dirty="0"/>
              <a:t>Tenancy Services &amp; Housing Solutions Complaints Q4</a:t>
            </a:r>
          </a:p>
        </p:txBody>
      </p:sp>
      <p:sp>
        <p:nvSpPr>
          <p:cNvPr id="14" name="TextBox 13">
            <a:extLst>
              <a:ext uri="{FF2B5EF4-FFF2-40B4-BE49-F238E27FC236}">
                <a16:creationId xmlns:a16="http://schemas.microsoft.com/office/drawing/2014/main" id="{639B3520-C709-B316-CA94-133E5F752449}"/>
              </a:ext>
            </a:extLst>
          </p:cNvPr>
          <p:cNvSpPr txBox="1"/>
          <p:nvPr/>
        </p:nvSpPr>
        <p:spPr>
          <a:xfrm>
            <a:off x="838200" y="2354498"/>
            <a:ext cx="10515600" cy="4401205"/>
          </a:xfrm>
          <a:prstGeom prst="rect">
            <a:avLst/>
          </a:prstGeom>
          <a:noFill/>
        </p:spPr>
        <p:txBody>
          <a:bodyPr wrap="square">
            <a:spAutoFit/>
          </a:bodyPr>
          <a:lstStyle/>
          <a:p>
            <a:r>
              <a:rPr lang="en-GB" sz="1400" u="sng" dirty="0"/>
              <a:t>Response Times </a:t>
            </a:r>
          </a:p>
          <a:p>
            <a:r>
              <a:rPr lang="en-GB" sz="1400" dirty="0"/>
              <a:t>The average complaint response time in Q3 was 8.8 working days for Tenancy Services and 5.7 working days for Housing Solutions. Tenancy Services saw 46% of complaints breach their response deadline, whilst housing solutions did not breach on any complaints responded to. This data is only for complaints responded to and not complaints that are still outstanding.</a:t>
            </a:r>
          </a:p>
          <a:p>
            <a:r>
              <a:rPr lang="en-GB" sz="1400" dirty="0"/>
              <a:t> </a:t>
            </a:r>
          </a:p>
          <a:p>
            <a:r>
              <a:rPr lang="en-GB" sz="1400" u="sng" dirty="0"/>
              <a:t>Themes &amp; Trends</a:t>
            </a:r>
          </a:p>
          <a:p>
            <a:r>
              <a:rPr lang="en-GB" sz="1400" dirty="0"/>
              <a:t>Tenancy Services saw complaints raised regarding the following:</a:t>
            </a:r>
          </a:p>
          <a:p>
            <a:pPr marL="285750" indent="-285750">
              <a:buFontTx/>
              <a:buChar char="-"/>
            </a:pPr>
            <a:r>
              <a:rPr lang="en-GB" sz="1400" dirty="0"/>
              <a:t>Rent Increases (this made up around a third of the 18 complaints received)</a:t>
            </a:r>
          </a:p>
          <a:p>
            <a:pPr marL="285750" indent="-285750">
              <a:buFontTx/>
              <a:buChar char="-"/>
            </a:pPr>
            <a:r>
              <a:rPr lang="en-GB" sz="1400" dirty="0"/>
              <a:t>Right to Buy process</a:t>
            </a:r>
          </a:p>
          <a:p>
            <a:endParaRPr lang="en-GB" sz="1400" dirty="0"/>
          </a:p>
          <a:p>
            <a:r>
              <a:rPr lang="en-GB" sz="1400" dirty="0"/>
              <a:t>As previous quarters have demonstrated a high volume of service requests are raised as complaints. This is something that I am working towards when the Councils’ go live with the new website and complaints system later this year. Service requests were received via the complaints system for:</a:t>
            </a:r>
          </a:p>
          <a:p>
            <a:pPr marL="285750" indent="-285750">
              <a:buFontTx/>
              <a:buChar char="-"/>
            </a:pPr>
            <a:r>
              <a:rPr lang="en-GB" sz="1400" dirty="0"/>
              <a:t>Waste / Rubbish</a:t>
            </a:r>
          </a:p>
          <a:p>
            <a:pPr marL="285750" indent="-285750">
              <a:buFontTx/>
              <a:buChar char="-"/>
            </a:pPr>
            <a:r>
              <a:rPr lang="en-GB" sz="1400" dirty="0"/>
              <a:t>Anti-Social Behaviour</a:t>
            </a:r>
          </a:p>
          <a:p>
            <a:pPr marL="285750" indent="-285750">
              <a:buFontTx/>
              <a:buChar char="-"/>
            </a:pPr>
            <a:endParaRPr lang="en-GB" sz="1400" dirty="0"/>
          </a:p>
          <a:p>
            <a:r>
              <a:rPr lang="en-GB" sz="1400" dirty="0"/>
              <a:t>Housing Solutions saw complaints regarding:</a:t>
            </a:r>
          </a:p>
          <a:p>
            <a:pPr marL="285750" indent="-285750">
              <a:buFontTx/>
              <a:buChar char="-"/>
            </a:pPr>
            <a:r>
              <a:rPr lang="en-GB" sz="1400" dirty="0"/>
              <a:t>The rehousing of tenants or the Gateway to Homechoice process. On the face of reading the complaint these appear to be service requests.</a:t>
            </a:r>
          </a:p>
          <a:p>
            <a:pPr marL="285750" indent="-285750">
              <a:buFontTx/>
              <a:buChar char="-"/>
            </a:pPr>
            <a:r>
              <a:rPr lang="en-GB" sz="1400" dirty="0"/>
              <a:t>Delays in the grant process</a:t>
            </a:r>
          </a:p>
        </p:txBody>
      </p:sp>
      <p:graphicFrame>
        <p:nvGraphicFramePr>
          <p:cNvPr id="6" name="Table 5">
            <a:extLst>
              <a:ext uri="{FF2B5EF4-FFF2-40B4-BE49-F238E27FC236}">
                <a16:creationId xmlns:a16="http://schemas.microsoft.com/office/drawing/2014/main" id="{53614F1F-E39A-F346-6295-4CAE4BB7C4B8}"/>
              </a:ext>
            </a:extLst>
          </p:cNvPr>
          <p:cNvGraphicFramePr>
            <a:graphicFrameLocks noGrp="1"/>
          </p:cNvGraphicFramePr>
          <p:nvPr>
            <p:extLst>
              <p:ext uri="{D42A27DB-BD31-4B8C-83A1-F6EECF244321}">
                <p14:modId xmlns:p14="http://schemas.microsoft.com/office/powerpoint/2010/main" val="3679840680"/>
              </p:ext>
            </p:extLst>
          </p:nvPr>
        </p:nvGraphicFramePr>
        <p:xfrm>
          <a:off x="838200" y="922344"/>
          <a:ext cx="6705600" cy="1380556"/>
        </p:xfrm>
        <a:graphic>
          <a:graphicData uri="http://schemas.openxmlformats.org/drawingml/2006/table">
            <a:tbl>
              <a:tblPr/>
              <a:tblGrid>
                <a:gridCol w="1732655">
                  <a:extLst>
                    <a:ext uri="{9D8B030D-6E8A-4147-A177-3AD203B41FA5}">
                      <a16:colId xmlns:a16="http://schemas.microsoft.com/office/drawing/2014/main" val="314107347"/>
                    </a:ext>
                  </a:extLst>
                </a:gridCol>
                <a:gridCol w="2655238">
                  <a:extLst>
                    <a:ext uri="{9D8B030D-6E8A-4147-A177-3AD203B41FA5}">
                      <a16:colId xmlns:a16="http://schemas.microsoft.com/office/drawing/2014/main" val="3127298746"/>
                    </a:ext>
                  </a:extLst>
                </a:gridCol>
                <a:gridCol w="2317707">
                  <a:extLst>
                    <a:ext uri="{9D8B030D-6E8A-4147-A177-3AD203B41FA5}">
                      <a16:colId xmlns:a16="http://schemas.microsoft.com/office/drawing/2014/main" val="1507583295"/>
                    </a:ext>
                  </a:extLst>
                </a:gridCol>
              </a:tblGrid>
              <a:tr h="345139">
                <a:tc>
                  <a:txBody>
                    <a:bodyPr/>
                    <a:lstStyle/>
                    <a:p>
                      <a:pPr algn="l" fontAlgn="ctr"/>
                      <a:r>
                        <a:rPr lang="en-GB" sz="1800" b="1" i="0" u="none" strike="noStrike" dirty="0">
                          <a:solidFill>
                            <a:srgbClr val="FFFFFF"/>
                          </a:solidFill>
                          <a:effectLst/>
                          <a:latin typeface="Calibri" panose="020F0502020204030204" pitchFamily="34" charset="0"/>
                        </a:rPr>
                        <a:t>Q4 -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Tenancy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Housing Solutions</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715308777"/>
                  </a:ext>
                </a:extLst>
              </a:tr>
              <a:tr h="345139">
                <a:tc>
                  <a:txBody>
                    <a:bodyPr/>
                    <a:lstStyle/>
                    <a:p>
                      <a:pPr algn="l" fontAlgn="ctr"/>
                      <a:r>
                        <a:rPr lang="en-GB" sz="1800" b="0" i="0" u="none" strike="noStrike">
                          <a:solidFill>
                            <a:srgbClr val="000000"/>
                          </a:solidFill>
                          <a:effectLst/>
                          <a:latin typeface="Calibri" panose="020F0502020204030204" pitchFamily="34" charset="0"/>
                        </a:rPr>
                        <a:t>2021/22</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14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11</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492785450"/>
                  </a:ext>
                </a:extLst>
              </a:tr>
              <a:tr h="345139">
                <a:tc>
                  <a:txBody>
                    <a:bodyPr/>
                    <a:lstStyle/>
                    <a:p>
                      <a:pPr algn="l" fontAlgn="ctr"/>
                      <a:r>
                        <a:rPr lang="en-GB" sz="1800" b="0" i="0" u="none" strike="noStrike">
                          <a:solidFill>
                            <a:srgbClr val="000000"/>
                          </a:solidFill>
                          <a:effectLst/>
                          <a:latin typeface="Calibri" panose="020F0502020204030204" pitchFamily="34" charset="0"/>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18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5</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331798718"/>
                  </a:ext>
                </a:extLst>
              </a:tr>
              <a:tr h="345139">
                <a:tc>
                  <a:txBody>
                    <a:bodyPr/>
                    <a:lstStyle/>
                    <a:p>
                      <a:pPr algn="l" fontAlgn="ctr"/>
                      <a:r>
                        <a:rPr lang="en-GB" sz="1800" b="0" i="0" u="none" strike="noStrike">
                          <a:solidFill>
                            <a:srgbClr val="000000"/>
                          </a:solidFill>
                          <a:effectLst/>
                          <a:latin typeface="Calibri" panose="020F0502020204030204" pitchFamily="34" charset="0"/>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rgbClr val="C00000"/>
                          </a:solidFill>
                          <a:effectLst/>
                          <a:latin typeface="Calibri" panose="020F0502020204030204" pitchFamily="34" charset="0"/>
                        </a:rPr>
                        <a:t>28.6</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chemeClr val="accent6"/>
                          </a:solidFill>
                          <a:effectLst/>
                          <a:latin typeface="Calibri" panose="020F0502020204030204" pitchFamily="34" charset="0"/>
                        </a:rPr>
                        <a:t>-54.5</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2631422375"/>
                  </a:ext>
                </a:extLst>
              </a:tr>
            </a:tbl>
          </a:graphicData>
        </a:graphic>
      </p:graphicFrame>
    </p:spTree>
    <p:extLst>
      <p:ext uri="{BB962C8B-B14F-4D97-AF65-F5344CB8AC3E}">
        <p14:creationId xmlns:p14="http://schemas.microsoft.com/office/powerpoint/2010/main" val="1544201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2AAFA-7D04-4C42-10F6-03BA11663753}"/>
              </a:ext>
            </a:extLst>
          </p:cNvPr>
          <p:cNvSpPr>
            <a:spLocks noGrp="1"/>
          </p:cNvSpPr>
          <p:nvPr>
            <p:ph type="title"/>
          </p:nvPr>
        </p:nvSpPr>
        <p:spPr/>
        <p:txBody>
          <a:bodyPr/>
          <a:lstStyle/>
          <a:p>
            <a:r>
              <a:rPr lang="en-GB" dirty="0"/>
              <a:t>Year on Year Comparison</a:t>
            </a:r>
          </a:p>
        </p:txBody>
      </p:sp>
      <p:sp>
        <p:nvSpPr>
          <p:cNvPr id="3" name="Content Placeholder 2">
            <a:extLst>
              <a:ext uri="{FF2B5EF4-FFF2-40B4-BE49-F238E27FC236}">
                <a16:creationId xmlns:a16="http://schemas.microsoft.com/office/drawing/2014/main" id="{11B5BDE9-5018-87AD-5919-CA29255205B2}"/>
              </a:ext>
            </a:extLst>
          </p:cNvPr>
          <p:cNvSpPr>
            <a:spLocks noGrp="1"/>
          </p:cNvSpPr>
          <p:nvPr>
            <p:ph idx="1"/>
          </p:nvPr>
        </p:nvSpPr>
        <p:spPr>
          <a:xfrm>
            <a:off x="965200" y="3286736"/>
            <a:ext cx="10515600" cy="659667"/>
          </a:xfrm>
        </p:spPr>
        <p:txBody>
          <a:bodyPr>
            <a:normAutofit/>
          </a:bodyPr>
          <a:lstStyle/>
          <a:p>
            <a:pPr marL="0" indent="0">
              <a:buNone/>
            </a:pPr>
            <a:r>
              <a:rPr lang="en-GB" sz="1800" dirty="0"/>
              <a:t>Data between 1</a:t>
            </a:r>
            <a:r>
              <a:rPr lang="en-GB" sz="1800" baseline="30000" dirty="0"/>
              <a:t>st</a:t>
            </a:r>
            <a:r>
              <a:rPr lang="en-GB" sz="1800" dirty="0"/>
              <a:t> April 2021 – 31</a:t>
            </a:r>
            <a:r>
              <a:rPr lang="en-GB" sz="1800" baseline="30000" dirty="0"/>
              <a:t>st</a:t>
            </a:r>
            <a:r>
              <a:rPr lang="en-GB" sz="1800" dirty="0"/>
              <a:t> March 2022 and 1</a:t>
            </a:r>
            <a:r>
              <a:rPr lang="en-GB" sz="1800" baseline="30000" dirty="0"/>
              <a:t>st</a:t>
            </a:r>
            <a:r>
              <a:rPr lang="en-GB" sz="1800" dirty="0"/>
              <a:t> April 2022 – 31</a:t>
            </a:r>
            <a:r>
              <a:rPr lang="en-GB" sz="1800" baseline="30000" dirty="0"/>
              <a:t>st</a:t>
            </a:r>
            <a:r>
              <a:rPr lang="en-GB" sz="1800" dirty="0"/>
              <a:t> March 2023</a:t>
            </a:r>
          </a:p>
        </p:txBody>
      </p:sp>
      <p:graphicFrame>
        <p:nvGraphicFramePr>
          <p:cNvPr id="5" name="Table 4">
            <a:extLst>
              <a:ext uri="{FF2B5EF4-FFF2-40B4-BE49-F238E27FC236}">
                <a16:creationId xmlns:a16="http://schemas.microsoft.com/office/drawing/2014/main" id="{F2B1A976-82D1-C016-65FB-1934BF41E6EA}"/>
              </a:ext>
            </a:extLst>
          </p:cNvPr>
          <p:cNvGraphicFramePr>
            <a:graphicFrameLocks noGrp="1"/>
          </p:cNvGraphicFramePr>
          <p:nvPr>
            <p:extLst>
              <p:ext uri="{D42A27DB-BD31-4B8C-83A1-F6EECF244321}">
                <p14:modId xmlns:p14="http://schemas.microsoft.com/office/powerpoint/2010/main" val="2853670793"/>
              </p:ext>
            </p:extLst>
          </p:nvPr>
        </p:nvGraphicFramePr>
        <p:xfrm>
          <a:off x="965200" y="1391432"/>
          <a:ext cx="10515599" cy="1878696"/>
        </p:xfrm>
        <a:graphic>
          <a:graphicData uri="http://schemas.openxmlformats.org/drawingml/2006/table">
            <a:tbl>
              <a:tblPr/>
              <a:tblGrid>
                <a:gridCol w="1346123">
                  <a:extLst>
                    <a:ext uri="{9D8B030D-6E8A-4147-A177-3AD203B41FA5}">
                      <a16:colId xmlns:a16="http://schemas.microsoft.com/office/drawing/2014/main" val="1986508343"/>
                    </a:ext>
                  </a:extLst>
                </a:gridCol>
                <a:gridCol w="1868736">
                  <a:extLst>
                    <a:ext uri="{9D8B030D-6E8A-4147-A177-3AD203B41FA5}">
                      <a16:colId xmlns:a16="http://schemas.microsoft.com/office/drawing/2014/main" val="1664122100"/>
                    </a:ext>
                  </a:extLst>
                </a:gridCol>
                <a:gridCol w="1631185">
                  <a:extLst>
                    <a:ext uri="{9D8B030D-6E8A-4147-A177-3AD203B41FA5}">
                      <a16:colId xmlns:a16="http://schemas.microsoft.com/office/drawing/2014/main" val="194938205"/>
                    </a:ext>
                  </a:extLst>
                </a:gridCol>
                <a:gridCol w="1504491">
                  <a:extLst>
                    <a:ext uri="{9D8B030D-6E8A-4147-A177-3AD203B41FA5}">
                      <a16:colId xmlns:a16="http://schemas.microsoft.com/office/drawing/2014/main" val="174249470"/>
                    </a:ext>
                  </a:extLst>
                </a:gridCol>
                <a:gridCol w="1868736">
                  <a:extLst>
                    <a:ext uri="{9D8B030D-6E8A-4147-A177-3AD203B41FA5}">
                      <a16:colId xmlns:a16="http://schemas.microsoft.com/office/drawing/2014/main" val="2496578170"/>
                    </a:ext>
                  </a:extLst>
                </a:gridCol>
                <a:gridCol w="1536164">
                  <a:extLst>
                    <a:ext uri="{9D8B030D-6E8A-4147-A177-3AD203B41FA5}">
                      <a16:colId xmlns:a16="http://schemas.microsoft.com/office/drawing/2014/main" val="472763252"/>
                    </a:ext>
                  </a:extLst>
                </a:gridCol>
                <a:gridCol w="760164">
                  <a:extLst>
                    <a:ext uri="{9D8B030D-6E8A-4147-A177-3AD203B41FA5}">
                      <a16:colId xmlns:a16="http://schemas.microsoft.com/office/drawing/2014/main" val="144944025"/>
                    </a:ext>
                  </a:extLst>
                </a:gridCol>
              </a:tblGrid>
              <a:tr h="440812">
                <a:tc>
                  <a:txBody>
                    <a:bodyPr/>
                    <a:lstStyle/>
                    <a:p>
                      <a:pPr algn="l" fontAlgn="ctr"/>
                      <a:r>
                        <a:rPr lang="en-GB" sz="1800" b="1" i="0" u="none" strike="noStrike">
                          <a:solidFill>
                            <a:srgbClr val="FFFFFF"/>
                          </a:solidFill>
                          <a:effectLst/>
                          <a:latin typeface="Calibri" panose="020F0502020204030204" pitchFamily="34" charset="0"/>
                        </a:rPr>
                        <a:t>Year - Received</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BMBS</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Asset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Asset Compliance</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Tenancy Management</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Housing Solutions</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tc>
                  <a:txBody>
                    <a:bodyPr/>
                    <a:lstStyle/>
                    <a:p>
                      <a:pPr algn="l" fontAlgn="ctr"/>
                      <a:r>
                        <a:rPr lang="en-GB" sz="1800" b="1" i="0" u="none" strike="noStrike">
                          <a:solidFill>
                            <a:srgbClr val="FFFFFF"/>
                          </a:solidFill>
                          <a:effectLst/>
                          <a:latin typeface="Calibri" panose="020F0502020204030204" pitchFamily="34" charset="0"/>
                        </a:rPr>
                        <a:t>Total</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4472C4"/>
                    </a:solidFill>
                  </a:tcPr>
                </a:tc>
                <a:extLst>
                  <a:ext uri="{0D108BD9-81ED-4DB2-BD59-A6C34878D82A}">
                    <a16:rowId xmlns:a16="http://schemas.microsoft.com/office/drawing/2014/main" val="1039641894"/>
                  </a:ext>
                </a:extLst>
              </a:tr>
              <a:tr h="440812">
                <a:tc>
                  <a:txBody>
                    <a:bodyPr/>
                    <a:lstStyle/>
                    <a:p>
                      <a:pPr algn="l" fontAlgn="ctr"/>
                      <a:r>
                        <a:rPr lang="en-GB" sz="1800" b="1" i="0" u="none" strike="noStrike">
                          <a:solidFill>
                            <a:srgbClr val="000000"/>
                          </a:solidFill>
                          <a:effectLst/>
                          <a:latin typeface="Calibri" panose="020F0502020204030204" pitchFamily="34" charset="0"/>
                        </a:rPr>
                        <a:t>2021/22</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185</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74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31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58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59</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000000"/>
                          </a:solidFill>
                          <a:effectLst/>
                          <a:latin typeface="Calibri" panose="020F0502020204030204" pitchFamily="34" charset="0"/>
                        </a:rPr>
                        <a:t>407</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387598104"/>
                  </a:ext>
                </a:extLst>
              </a:tr>
              <a:tr h="440812">
                <a:tc>
                  <a:txBody>
                    <a:bodyPr/>
                    <a:lstStyle/>
                    <a:p>
                      <a:pPr algn="l" fontAlgn="ctr"/>
                      <a:r>
                        <a:rPr lang="en-GB" sz="1800" b="1" i="0" u="none" strike="noStrike">
                          <a:solidFill>
                            <a:srgbClr val="000000"/>
                          </a:solidFill>
                          <a:effectLst/>
                          <a:latin typeface="Calibri" panose="020F0502020204030204" pitchFamily="34" charset="0"/>
                        </a:rPr>
                        <a:t>2022/23</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338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52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138</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44</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31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ctr"/>
                      <a:r>
                        <a:rPr lang="en-GB" sz="1800" b="0" i="0" u="none" strike="noStrike">
                          <a:solidFill>
                            <a:srgbClr val="000000"/>
                          </a:solidFill>
                          <a:effectLst/>
                          <a:latin typeface="Calibri" panose="020F0502020204030204" pitchFamily="34" charset="0"/>
                        </a:rPr>
                        <a:t>603</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2609796683"/>
                  </a:ext>
                </a:extLst>
              </a:tr>
              <a:tr h="440812">
                <a:tc>
                  <a:txBody>
                    <a:bodyPr/>
                    <a:lstStyle/>
                    <a:p>
                      <a:pPr algn="l" fontAlgn="ctr"/>
                      <a:r>
                        <a:rPr lang="en-GB" sz="1800" b="1" i="0" u="none" strike="noStrike">
                          <a:solidFill>
                            <a:srgbClr val="000000"/>
                          </a:solidFill>
                          <a:effectLst/>
                          <a:latin typeface="Calibri" panose="020F0502020204030204" pitchFamily="34" charset="0"/>
                        </a:rPr>
                        <a:t>% Change</a:t>
                      </a:r>
                    </a:p>
                  </a:txBody>
                  <a:tcPr marL="7620" marR="7620" marT="7620" marB="0" anchor="ctr">
                    <a:lnL w="6350" cap="flat" cmpd="sng" algn="ctr">
                      <a:solidFill>
                        <a:srgbClr val="8EA9DB"/>
                      </a:solidFill>
                      <a:prstDash val="solid"/>
                      <a:round/>
                      <a:headEnd type="none" w="med" len="med"/>
                      <a:tailEnd type="none" w="med" len="med"/>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C00000"/>
                          </a:solidFill>
                          <a:effectLst/>
                          <a:latin typeface="Calibri" panose="020F0502020204030204" pitchFamily="34" charset="0"/>
                        </a:rPr>
                        <a:t>82.7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70AD47"/>
                          </a:solidFill>
                          <a:effectLst/>
                          <a:latin typeface="Calibri" panose="020F0502020204030204" pitchFamily="34" charset="0"/>
                        </a:rPr>
                        <a:t>-29.7</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C00000"/>
                          </a:solidFill>
                          <a:effectLst/>
                          <a:latin typeface="Calibri" panose="020F0502020204030204" pitchFamily="34" charset="0"/>
                        </a:rPr>
                        <a:t>345.2</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70AD47"/>
                          </a:solidFill>
                          <a:effectLst/>
                          <a:latin typeface="Calibri" panose="020F0502020204030204" pitchFamily="34" charset="0"/>
                        </a:rPr>
                        <a:t>-24.1</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a:solidFill>
                            <a:srgbClr val="70AD47"/>
                          </a:solidFill>
                          <a:effectLst/>
                          <a:latin typeface="Calibri" panose="020F0502020204030204" pitchFamily="34" charset="0"/>
                        </a:rPr>
                        <a:t>-47.5</a:t>
                      </a:r>
                    </a:p>
                  </a:txBody>
                  <a:tcPr marL="7620" marR="7620" marT="7620" marB="0" anchor="ctr">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tc>
                  <a:txBody>
                    <a:bodyPr/>
                    <a:lstStyle/>
                    <a:p>
                      <a:pPr algn="l" fontAlgn="ctr"/>
                      <a:r>
                        <a:rPr lang="en-GB" sz="1800" b="0" i="0" u="none" strike="noStrike" dirty="0">
                          <a:solidFill>
                            <a:srgbClr val="C00000"/>
                          </a:solidFill>
                          <a:effectLst/>
                          <a:latin typeface="Calibri" panose="020F0502020204030204" pitchFamily="34" charset="0"/>
                        </a:rPr>
                        <a:t>48.2</a:t>
                      </a:r>
                    </a:p>
                  </a:txBody>
                  <a:tcPr marL="7620" marR="7620" marT="7620" marB="0" anchor="ctr">
                    <a:lnL>
                      <a:noFill/>
                    </a:lnL>
                    <a:lnR w="6350" cap="flat" cmpd="sng" algn="ctr">
                      <a:solidFill>
                        <a:srgbClr val="8EA9DB"/>
                      </a:solidFill>
                      <a:prstDash val="solid"/>
                      <a:round/>
                      <a:headEnd type="none" w="med" len="med"/>
                      <a:tailEnd type="none" w="med" len="med"/>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515604416"/>
                  </a:ext>
                </a:extLst>
              </a:tr>
            </a:tbl>
          </a:graphicData>
        </a:graphic>
      </p:graphicFrame>
    </p:spTree>
    <p:extLst>
      <p:ext uri="{BB962C8B-B14F-4D97-AF65-F5344CB8AC3E}">
        <p14:creationId xmlns:p14="http://schemas.microsoft.com/office/powerpoint/2010/main" val="305217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B305-76DB-6587-B26B-FCADF4F40377}"/>
              </a:ext>
            </a:extLst>
          </p:cNvPr>
          <p:cNvSpPr>
            <a:spLocks noGrp="1"/>
          </p:cNvSpPr>
          <p:nvPr>
            <p:ph type="title"/>
          </p:nvPr>
        </p:nvSpPr>
        <p:spPr/>
        <p:txBody>
          <a:bodyPr/>
          <a:lstStyle/>
          <a:p>
            <a:r>
              <a:rPr lang="en-GB"/>
              <a:t>Stage Two Complaints &amp; Housing Ombudsman Cases</a:t>
            </a:r>
          </a:p>
        </p:txBody>
      </p:sp>
      <p:sp>
        <p:nvSpPr>
          <p:cNvPr id="3" name="Content Placeholder 2">
            <a:extLst>
              <a:ext uri="{FF2B5EF4-FFF2-40B4-BE49-F238E27FC236}">
                <a16:creationId xmlns:a16="http://schemas.microsoft.com/office/drawing/2014/main" id="{8C79CE46-3DB7-1498-DB60-11904C3D1F97}"/>
              </a:ext>
            </a:extLst>
          </p:cNvPr>
          <p:cNvSpPr>
            <a:spLocks noGrp="1"/>
          </p:cNvSpPr>
          <p:nvPr>
            <p:ph idx="1"/>
          </p:nvPr>
        </p:nvSpPr>
        <p:spPr/>
        <p:txBody>
          <a:bodyPr>
            <a:noAutofit/>
          </a:bodyPr>
          <a:lstStyle/>
          <a:p>
            <a:pPr marL="0" indent="0">
              <a:buNone/>
            </a:pPr>
            <a:r>
              <a:rPr lang="en-GB" sz="1600" b="1" u="sng" dirty="0"/>
              <a:t>Stage Two</a:t>
            </a:r>
          </a:p>
          <a:p>
            <a:pPr marL="0" indent="0">
              <a:buNone/>
            </a:pPr>
            <a:r>
              <a:rPr lang="en-GB" sz="1400" dirty="0"/>
              <a:t>Between 1</a:t>
            </a:r>
            <a:r>
              <a:rPr lang="en-GB" sz="1400" baseline="30000" dirty="0"/>
              <a:t>st</a:t>
            </a:r>
            <a:r>
              <a:rPr lang="en-GB" sz="1400" dirty="0"/>
              <a:t> January and 31</a:t>
            </a:r>
            <a:r>
              <a:rPr lang="en-GB" sz="1400" baseline="30000" dirty="0"/>
              <a:t>st</a:t>
            </a:r>
            <a:r>
              <a:rPr lang="en-GB" sz="1400" dirty="0"/>
              <a:t> March the Councils’ received 14 stage two complaints regarding Housing Repairs.</a:t>
            </a:r>
          </a:p>
          <a:p>
            <a:pPr marL="0" indent="0">
              <a:buNone/>
            </a:pPr>
            <a:r>
              <a:rPr lang="en-GB" sz="1400" dirty="0"/>
              <a:t>Themes for this quarter include:</a:t>
            </a:r>
          </a:p>
          <a:p>
            <a:pPr marL="342900" lvl="0" indent="-342900">
              <a:buFont typeface="Calibri" panose="020F0502020204030204" pitchFamily="34" charset="0"/>
              <a:buChar char="-"/>
            </a:pPr>
            <a:r>
              <a:rPr lang="en-GB" sz="1400" dirty="0">
                <a:effectLst/>
                <a:ea typeface="Times New Roman" panose="02020603050405020304" pitchFamily="18" charset="0"/>
              </a:rPr>
              <a:t>No hot water / heating or Boiler issues</a:t>
            </a:r>
            <a:endParaRPr lang="en-GB" sz="1400" dirty="0">
              <a:effectLst/>
              <a:ea typeface="Calibri" panose="020F0502020204030204" pitchFamily="34" charset="0"/>
            </a:endParaRPr>
          </a:p>
          <a:p>
            <a:pPr marL="342900" lvl="0" indent="-342900">
              <a:buFont typeface="Calibri" panose="020F0502020204030204" pitchFamily="34" charset="0"/>
              <a:buChar char="-"/>
            </a:pPr>
            <a:r>
              <a:rPr lang="en-GB" sz="1400" dirty="0">
                <a:effectLst/>
                <a:ea typeface="Times New Roman" panose="02020603050405020304" pitchFamily="18" charset="0"/>
              </a:rPr>
              <a:t>Aaron Services service (delays, lack of comms, not showing up)</a:t>
            </a:r>
          </a:p>
          <a:p>
            <a:pPr marL="342900" lvl="0" indent="-342900">
              <a:buFont typeface="Calibri" panose="020F0502020204030204" pitchFamily="34" charset="0"/>
              <a:buChar char="-"/>
            </a:pPr>
            <a:r>
              <a:rPr lang="en-GB" sz="1400" dirty="0">
                <a:effectLst/>
                <a:ea typeface="Times New Roman" panose="02020603050405020304" pitchFamily="18" charset="0"/>
              </a:rPr>
              <a:t>Damp and Mould</a:t>
            </a:r>
          </a:p>
          <a:p>
            <a:pPr marL="342900" lvl="0" indent="-342900">
              <a:buFont typeface="Calibri" panose="020F0502020204030204" pitchFamily="34" charset="0"/>
              <a:buChar char="-"/>
            </a:pPr>
            <a:r>
              <a:rPr lang="en-GB" sz="1400" dirty="0">
                <a:effectLst/>
                <a:ea typeface="Calibri" panose="020F0502020204030204" pitchFamily="34" charset="0"/>
              </a:rPr>
              <a:t>Lack of Communication</a:t>
            </a:r>
          </a:p>
          <a:p>
            <a:pPr marL="342900" lvl="0" indent="-342900">
              <a:buFont typeface="Calibri" panose="020F0502020204030204" pitchFamily="34" charset="0"/>
              <a:buChar char="-"/>
            </a:pPr>
            <a:r>
              <a:rPr lang="en-GB" sz="1400" dirty="0">
                <a:effectLst/>
                <a:ea typeface="Calibri" panose="020F0502020204030204" pitchFamily="34" charset="0"/>
              </a:rPr>
              <a:t>General delays to ongoing repairs</a:t>
            </a:r>
            <a:endParaRPr lang="en-GB" sz="1400" dirty="0"/>
          </a:p>
          <a:p>
            <a:pPr marL="0" indent="0">
              <a:buNone/>
            </a:pPr>
            <a:r>
              <a:rPr lang="en-GB" sz="1400" dirty="0"/>
              <a:t>There were no stage two’s for Housing Solutions, whilst there was one raised for Tenancy Services but this ended up being outside of the Councils’ control and was directed to Suffolk County Council.</a:t>
            </a:r>
          </a:p>
          <a:p>
            <a:pPr marL="0" indent="0">
              <a:buNone/>
            </a:pPr>
            <a:r>
              <a:rPr lang="en-GB" sz="1600" b="1" u="sng" dirty="0"/>
              <a:t>Ombudsman Cases</a:t>
            </a:r>
          </a:p>
          <a:p>
            <a:pPr marL="0" indent="0">
              <a:buNone/>
            </a:pPr>
            <a:r>
              <a:rPr lang="en-GB" sz="1400" dirty="0"/>
              <a:t>The Councils have provided information for two Housing Ombudsman cases this quarter.</a:t>
            </a:r>
          </a:p>
          <a:p>
            <a:pPr marL="0" indent="0">
              <a:buNone/>
            </a:pPr>
            <a:r>
              <a:rPr lang="en-GB" sz="1400" dirty="0"/>
              <a:t>The Housing Ombudsman have made no determinations for Babergh and Mid Suffolk District Councils this quarter however, I expect that in the next quarter we will start to see decisions being made. The Housing Ombudsman have drastically increased the volume of their staff and are currently working through back logs and the Councils’ currently have four total cases with them.</a:t>
            </a:r>
          </a:p>
        </p:txBody>
      </p:sp>
    </p:spTree>
    <p:extLst>
      <p:ext uri="{BB962C8B-B14F-4D97-AF65-F5344CB8AC3E}">
        <p14:creationId xmlns:p14="http://schemas.microsoft.com/office/powerpoint/2010/main" val="123661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731E047-53FE-7164-4C07-EFB1088A65F8}"/>
              </a:ext>
            </a:extLst>
          </p:cNvPr>
          <p:cNvSpPr>
            <a:spLocks noGrp="1"/>
          </p:cNvSpPr>
          <p:nvPr>
            <p:ph type="title"/>
          </p:nvPr>
        </p:nvSpPr>
        <p:spPr>
          <a:xfrm>
            <a:off x="621792" y="1161288"/>
            <a:ext cx="3602736" cy="4526280"/>
          </a:xfrm>
        </p:spPr>
        <p:txBody>
          <a:bodyPr>
            <a:normAutofit/>
          </a:bodyPr>
          <a:lstStyle/>
          <a:p>
            <a:r>
              <a:rPr lang="en-GB" sz="4000"/>
              <a:t>Housing Ombudsman Update</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253C1267-628A-F5B9-2EC5-BBF79528F999}"/>
              </a:ext>
            </a:extLst>
          </p:cNvPr>
          <p:cNvGraphicFramePr>
            <a:graphicFrameLocks noGrp="1"/>
          </p:cNvGraphicFramePr>
          <p:nvPr>
            <p:ph idx="1"/>
            <p:extLst>
              <p:ext uri="{D42A27DB-BD31-4B8C-83A1-F6EECF244321}">
                <p14:modId xmlns:p14="http://schemas.microsoft.com/office/powerpoint/2010/main" val="3275249951"/>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7633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8139A-1E00-0376-8C9E-2FEA13BA1AF3}"/>
              </a:ext>
            </a:extLst>
          </p:cNvPr>
          <p:cNvSpPr>
            <a:spLocks noGrp="1"/>
          </p:cNvSpPr>
          <p:nvPr>
            <p:ph type="title"/>
          </p:nvPr>
        </p:nvSpPr>
        <p:spPr>
          <a:xfrm>
            <a:off x="686834" y="1153572"/>
            <a:ext cx="3200400" cy="4461163"/>
          </a:xfrm>
        </p:spPr>
        <p:txBody>
          <a:bodyPr>
            <a:normAutofit/>
          </a:bodyPr>
          <a:lstStyle/>
          <a:p>
            <a:r>
              <a:rPr lang="en-GB">
                <a:solidFill>
                  <a:srgbClr val="FFFFFF"/>
                </a:solidFill>
              </a:rPr>
              <a:t>TSM – Q4 Results</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C4FED28-81F8-F9B4-8B8E-2B02F4AE8DFA}"/>
              </a:ext>
            </a:extLst>
          </p:cNvPr>
          <p:cNvSpPr>
            <a:spLocks noGrp="1"/>
          </p:cNvSpPr>
          <p:nvPr>
            <p:ph idx="1"/>
          </p:nvPr>
        </p:nvSpPr>
        <p:spPr>
          <a:xfrm>
            <a:off x="4447308" y="591344"/>
            <a:ext cx="6906491" cy="5585619"/>
          </a:xfrm>
        </p:spPr>
        <p:txBody>
          <a:bodyPr anchor="ctr">
            <a:normAutofit/>
          </a:bodyPr>
          <a:lstStyle/>
          <a:p>
            <a:pPr marL="0" indent="0">
              <a:buNone/>
            </a:pPr>
            <a:r>
              <a:rPr lang="en-GB"/>
              <a:t>Satisfaction with complaint handling is still around the 23% satisfied - only those who made a complaint are asked</a:t>
            </a:r>
          </a:p>
          <a:p>
            <a:pPr lvl="1"/>
            <a:r>
              <a:rPr lang="en-GB"/>
              <a:t>Response Times</a:t>
            </a:r>
          </a:p>
          <a:p>
            <a:pPr lvl="1"/>
            <a:r>
              <a:rPr lang="en-GB"/>
              <a:t>Satisfaction with outcomes</a:t>
            </a:r>
          </a:p>
          <a:p>
            <a:pPr lvl="1"/>
            <a:r>
              <a:rPr lang="en-GB"/>
              <a:t>Promises not kept resulting in repeat call backs and stage 2s</a:t>
            </a:r>
          </a:p>
          <a:p>
            <a:pPr marL="457200" lvl="1" indent="0">
              <a:buNone/>
            </a:pPr>
            <a:endParaRPr lang="en-GB"/>
          </a:p>
          <a:p>
            <a:pPr marL="457200" lvl="1" indent="0">
              <a:buNone/>
            </a:pPr>
            <a:r>
              <a:rPr lang="en-GB"/>
              <a:t>New reporting is being collated from now to ensure we can report against the new tenant satisfaction measures around complaints which will be number of complaints received per 1000 homes managed for LCRA and LCHO and percentage of complaints responded to within ombudsman guidelines.</a:t>
            </a:r>
          </a:p>
          <a:p>
            <a:pPr lvl="1"/>
            <a:endParaRPr lang="en-GB"/>
          </a:p>
        </p:txBody>
      </p:sp>
    </p:spTree>
    <p:extLst>
      <p:ext uri="{BB962C8B-B14F-4D97-AF65-F5344CB8AC3E}">
        <p14:creationId xmlns:p14="http://schemas.microsoft.com/office/powerpoint/2010/main" val="77584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418A3B-41F9-9BB5-3CC7-8C5E166B2DAD}"/>
              </a:ext>
            </a:extLst>
          </p:cNvPr>
          <p:cNvSpPr>
            <a:spLocks noGrp="1"/>
          </p:cNvSpPr>
          <p:nvPr>
            <p:ph type="title"/>
          </p:nvPr>
        </p:nvSpPr>
        <p:spPr>
          <a:xfrm>
            <a:off x="6590662" y="4267832"/>
            <a:ext cx="4805996" cy="1297115"/>
          </a:xfrm>
        </p:spPr>
        <p:txBody>
          <a:bodyPr vert="horz" lIns="91440" tIns="45720" rIns="91440" bIns="45720" rtlCol="0" anchor="t">
            <a:normAutofit fontScale="90000"/>
          </a:bodyPr>
          <a:lstStyle/>
          <a:p>
            <a:r>
              <a:rPr lang="en-US" sz="4000" kern="1200" dirty="0">
                <a:solidFill>
                  <a:schemeClr val="tx2"/>
                </a:solidFill>
                <a:latin typeface="+mj-lt"/>
                <a:ea typeface="+mj-ea"/>
                <a:cs typeface="+mj-cs"/>
              </a:rPr>
              <a:t>Over to you for Preventative Actions Identified this Quarter</a:t>
            </a:r>
          </a:p>
        </p:txBody>
      </p:sp>
      <p:pic>
        <p:nvPicPr>
          <p:cNvPr id="7" name="Graphic 6" descr="Warning">
            <a:extLst>
              <a:ext uri="{FF2B5EF4-FFF2-40B4-BE49-F238E27FC236}">
                <a16:creationId xmlns:a16="http://schemas.microsoft.com/office/drawing/2014/main" id="{C427CF10-0A41-C4CE-D1C2-A22152373C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23959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B55DEFE0E25E4D9DBEBAD088AE547A" ma:contentTypeVersion="15" ma:contentTypeDescription="Create a new document." ma:contentTypeScope="" ma:versionID="00794c791b416138133ecd69c627943e">
  <xsd:schema xmlns:xsd="http://www.w3.org/2001/XMLSchema" xmlns:xs="http://www.w3.org/2001/XMLSchema" xmlns:p="http://schemas.microsoft.com/office/2006/metadata/properties" xmlns:ns2="ecf36257-2e34-4d7c-a4a4-3c1d3b3aae75" xmlns:ns3="75304046-ffad-4f70-9f4b-bbc776f1b690" xmlns:ns4="8fda6ffb-7a84-49cd-abd7-ef1e119bdf78" targetNamespace="http://schemas.microsoft.com/office/2006/metadata/properties" ma:root="true" ma:fieldsID="407d926f0d5a1827c2ed483f0ec5fe90" ns2:_="" ns3:_="" ns4:_="">
    <xsd:import namespace="ecf36257-2e34-4d7c-a4a4-3c1d3b3aae75"/>
    <xsd:import namespace="75304046-ffad-4f70-9f4b-bbc776f1b690"/>
    <xsd:import namespace="8fda6ffb-7a84-49cd-abd7-ef1e119bd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4:SharedWithUsers" minOccurs="0"/>
                <xsd:element ref="ns4:SharedWithDetails" minOccurs="0"/>
                <xsd:element ref="ns2:Not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f36257-2e34-4d7c-a4a4-3c1d3b3aae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a06bf4c4-4eb2-40f1-bc0e-6b8189d6fc30"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Notes" ma:index="21" nillable="true" ma:displayName="Notes" ma:format="Dropdown" ma:internalName="Notes">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304046-ffad-4f70-9f4b-bbc776f1b6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a2148e0-05ee-464d-bfb8-0df88ee6712d}" ma:internalName="TaxCatchAll" ma:showField="CatchAllData" ma:web="8fda6ffb-7a84-49cd-abd7-ef1e119bdf7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fda6ffb-7a84-49cd-abd7-ef1e119bdf78"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otes xmlns="ecf36257-2e34-4d7c-a4a4-3c1d3b3aae75" xsi:nil="true"/>
    <lcf76f155ced4ddcb4097134ff3c332f xmlns="ecf36257-2e34-4d7c-a4a4-3c1d3b3aae75">
      <Terms xmlns="http://schemas.microsoft.com/office/infopath/2007/PartnerControls"/>
    </lcf76f155ced4ddcb4097134ff3c332f>
    <TaxCatchAll xmlns="75304046-ffad-4f70-9f4b-bbc776f1b690" xsi:nil="true"/>
    <SharedWithUsers xmlns="8fda6ffb-7a84-49cd-abd7-ef1e119bdf78">
      <UserInfo>
        <DisplayName>James Hart</DisplayName>
        <AccountId>39</AccountId>
        <AccountType/>
      </UserInfo>
    </SharedWithUsers>
  </documentManagement>
</p:properties>
</file>

<file path=customXml/itemProps1.xml><?xml version="1.0" encoding="utf-8"?>
<ds:datastoreItem xmlns:ds="http://schemas.openxmlformats.org/officeDocument/2006/customXml" ds:itemID="{B52031F1-830A-468E-965D-5226A3976D57}">
  <ds:schemaRefs>
    <ds:schemaRef ds:uri="http://schemas.microsoft.com/sharepoint/v3/contenttype/forms"/>
  </ds:schemaRefs>
</ds:datastoreItem>
</file>

<file path=customXml/itemProps2.xml><?xml version="1.0" encoding="utf-8"?>
<ds:datastoreItem xmlns:ds="http://schemas.openxmlformats.org/officeDocument/2006/customXml" ds:itemID="{D163C8C4-0C97-4BF9-9064-72D7B2748E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f36257-2e34-4d7c-a4a4-3c1d3b3aae75"/>
    <ds:schemaRef ds:uri="75304046-ffad-4f70-9f4b-bbc776f1b690"/>
    <ds:schemaRef ds:uri="8fda6ffb-7a84-49cd-abd7-ef1e119bdf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267086-3375-4AB8-9478-EAD62D664AEC}">
  <ds:schemaRefs>
    <ds:schemaRef ds:uri="75304046-ffad-4f70-9f4b-bbc776f1b690"/>
    <ds:schemaRef ds:uri="http://purl.org/dc/elements/1.1/"/>
    <ds:schemaRef ds:uri="http://schemas.microsoft.com/office/infopath/2007/PartnerControls"/>
    <ds:schemaRef ds:uri="http://purl.org/dc/dcmitype/"/>
    <ds:schemaRef ds:uri="http://schemas.openxmlformats.org/package/2006/metadata/core-properties"/>
    <ds:schemaRef ds:uri="http://purl.org/dc/terms/"/>
    <ds:schemaRef ds:uri="http://schemas.microsoft.com/office/2006/documentManagement/types"/>
    <ds:schemaRef ds:uri="8fda6ffb-7a84-49cd-abd7-ef1e119bdf78"/>
    <ds:schemaRef ds:uri="ecf36257-2e34-4d7c-a4a4-3c1d3b3aae7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428</TotalTime>
  <Words>1170</Words>
  <Application>Microsoft Office PowerPoint</Application>
  <PresentationFormat>Widescreen</PresentationFormat>
  <Paragraphs>144</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Housing Complaints  Task Force</vt:lpstr>
      <vt:lpstr>Agenda</vt:lpstr>
      <vt:lpstr>Housing Repair Complaints Q4</vt:lpstr>
      <vt:lpstr>Tenancy Services &amp; Housing Solutions Complaints Q4</vt:lpstr>
      <vt:lpstr>Year on Year Comparison</vt:lpstr>
      <vt:lpstr>Stage Two Complaints &amp; Housing Ombudsman Cases</vt:lpstr>
      <vt:lpstr>Housing Ombudsman Update</vt:lpstr>
      <vt:lpstr>TSM – Q4 Results</vt:lpstr>
      <vt:lpstr>Over to you for Preventative Actions Identified this Quarter</vt:lpstr>
      <vt:lpstr>Up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Complaints Task Force</dc:title>
  <dc:creator>David White</dc:creator>
  <cp:lastModifiedBy>Victoria Freer</cp:lastModifiedBy>
  <cp:revision>5</cp:revision>
  <dcterms:created xsi:type="dcterms:W3CDTF">2023-01-04T13:58:08Z</dcterms:created>
  <dcterms:modified xsi:type="dcterms:W3CDTF">2023-08-07T06:45:41Z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0x010100EAB55DEFE0E25E4D9DBEBAD088AE547A</vt:lpwstr>
  </property>
  <property fmtid="{D5CDD505-2E9C-101B-9397-08002B2CF9AE}" pid="3" name="MediaServiceImageTags">
    <vt:lpwstr/>
  </property>
</Properties>
</file>