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57" r:id="rId6"/>
    <p:sldId id="283" r:id="rId7"/>
    <p:sldId id="263" r:id="rId8"/>
    <p:sldId id="264" r:id="rId9"/>
    <p:sldId id="266" r:id="rId10"/>
    <p:sldId id="281" r:id="rId11"/>
    <p:sldId id="274" r:id="rId12"/>
    <p:sldId id="279" r:id="rId13"/>
    <p:sldId id="280" r:id="rId14"/>
    <p:sldId id="282" r:id="rId15"/>
    <p:sldId id="277" r:id="rId16"/>
    <p:sldId id="260"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74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18/5/colors/Iconchunking_neutralicontext_accent5_2">
  <dgm:title val=""/>
  <dgm:desc val=""/>
  <dgm:catLst>
    <dgm:cat type="accent5" pri="15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dgm:fillClrLst>
    <dgm:linClrLst meth="repeat">
      <a:schemeClr val="lt1">
        <a:alpha val="0"/>
      </a:schemeClr>
    </dgm:linClrLst>
    <dgm:effectClrLst/>
    <dgm:txLinClrLst/>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759287BE-5E13-4ABF-A9AD-EB9415CCA316}" type="doc">
      <dgm:prSet loTypeId="urn:microsoft.com/office/officeart/2018/2/layout/IconVerticalSolidList" loCatId="icon" qsTypeId="urn:microsoft.com/office/officeart/2005/8/quickstyle/simple1" qsCatId="simple" csTypeId="urn:microsoft.com/office/officeart/2018/5/colors/Iconchunking_neutralicontext_accent5_2" csCatId="accent5" phldr="1"/>
      <dgm:spPr/>
      <dgm:t>
        <a:bodyPr/>
        <a:lstStyle/>
        <a:p>
          <a:endParaRPr lang="en-US"/>
        </a:p>
      </dgm:t>
    </dgm:pt>
    <dgm:pt modelId="{CE270811-96A9-4131-A469-904031BF888D}">
      <dgm:prSet/>
      <dgm:spPr/>
      <dgm:t>
        <a:bodyPr/>
        <a:lstStyle/>
        <a:p>
          <a:pPr>
            <a:lnSpc>
              <a:spcPct val="100000"/>
            </a:lnSpc>
          </a:pPr>
          <a:r>
            <a:rPr lang="en-GB"/>
            <a:t>Complaint Handling training – LGO (February/March)</a:t>
          </a:r>
          <a:endParaRPr lang="en-US"/>
        </a:p>
      </dgm:t>
    </dgm:pt>
    <dgm:pt modelId="{369EFB85-2BB1-45EE-A0E0-230EA510E5AA}" type="parTrans" cxnId="{4959C2F1-E2EE-40B0-981D-9A6418DA7677}">
      <dgm:prSet/>
      <dgm:spPr/>
      <dgm:t>
        <a:bodyPr/>
        <a:lstStyle/>
        <a:p>
          <a:endParaRPr lang="en-US"/>
        </a:p>
      </dgm:t>
    </dgm:pt>
    <dgm:pt modelId="{D2EB7751-ACDD-4983-B214-443EAB2554DB}" type="sibTrans" cxnId="{4959C2F1-E2EE-40B0-981D-9A6418DA7677}">
      <dgm:prSet/>
      <dgm:spPr/>
      <dgm:t>
        <a:bodyPr/>
        <a:lstStyle/>
        <a:p>
          <a:endParaRPr lang="en-US"/>
        </a:p>
      </dgm:t>
    </dgm:pt>
    <dgm:pt modelId="{92913D28-4630-4330-B521-A21E02E72948}">
      <dgm:prSet/>
      <dgm:spPr/>
      <dgm:t>
        <a:bodyPr/>
        <a:lstStyle/>
        <a:p>
          <a:pPr>
            <a:lnSpc>
              <a:spcPct val="100000"/>
            </a:lnSpc>
          </a:pPr>
          <a:r>
            <a:rPr lang="en-US"/>
            <a:t>New Complaints System (expected April) – better reporting.</a:t>
          </a:r>
        </a:p>
      </dgm:t>
    </dgm:pt>
    <dgm:pt modelId="{9E6E4491-9178-4121-BF37-744D7AE06BDC}" type="parTrans" cxnId="{A448C83D-D0DC-4715-98F3-1D2538ABBED3}">
      <dgm:prSet/>
      <dgm:spPr/>
      <dgm:t>
        <a:bodyPr/>
        <a:lstStyle/>
        <a:p>
          <a:endParaRPr lang="en-US"/>
        </a:p>
      </dgm:t>
    </dgm:pt>
    <dgm:pt modelId="{E6D69FB2-434B-4017-9D8A-88E5064E02C3}" type="sibTrans" cxnId="{A448C83D-D0DC-4715-98F3-1D2538ABBED3}">
      <dgm:prSet/>
      <dgm:spPr/>
      <dgm:t>
        <a:bodyPr/>
        <a:lstStyle/>
        <a:p>
          <a:endParaRPr lang="en-US"/>
        </a:p>
      </dgm:t>
    </dgm:pt>
    <dgm:pt modelId="{2FF8AD22-E0FD-489F-A870-632763B3A37A}">
      <dgm:prSet/>
      <dgm:spPr/>
      <dgm:t>
        <a:bodyPr/>
        <a:lstStyle/>
        <a:p>
          <a:pPr>
            <a:lnSpc>
              <a:spcPct val="100000"/>
            </a:lnSpc>
          </a:pPr>
          <a:r>
            <a:rPr lang="en-US"/>
            <a:t>Ombudsman Session with Ipswich – 1</a:t>
          </a:r>
          <a:r>
            <a:rPr lang="en-US" baseline="30000"/>
            <a:t>st</a:t>
          </a:r>
          <a:r>
            <a:rPr lang="en-US"/>
            <a:t> March 2024</a:t>
          </a:r>
        </a:p>
      </dgm:t>
    </dgm:pt>
    <dgm:pt modelId="{29D83405-1968-4FA1-9F18-CBB3E2B886BF}" type="parTrans" cxnId="{072C1A78-1658-447F-B390-6EAA82129E40}">
      <dgm:prSet/>
      <dgm:spPr/>
      <dgm:t>
        <a:bodyPr/>
        <a:lstStyle/>
        <a:p>
          <a:endParaRPr lang="en-US"/>
        </a:p>
      </dgm:t>
    </dgm:pt>
    <dgm:pt modelId="{1C4FA902-5965-409F-9B99-B5948C110C34}" type="sibTrans" cxnId="{072C1A78-1658-447F-B390-6EAA82129E40}">
      <dgm:prSet/>
      <dgm:spPr/>
      <dgm:t>
        <a:bodyPr/>
        <a:lstStyle/>
        <a:p>
          <a:endParaRPr lang="en-US"/>
        </a:p>
      </dgm:t>
    </dgm:pt>
    <dgm:pt modelId="{249CD09D-2A81-4B90-A70C-268BCC53AB51}">
      <dgm:prSet/>
      <dgm:spPr/>
      <dgm:t>
        <a:bodyPr/>
        <a:lstStyle/>
        <a:p>
          <a:pPr>
            <a:lnSpc>
              <a:spcPct val="100000"/>
            </a:lnSpc>
          </a:pPr>
          <a:r>
            <a:rPr lang="en-GB"/>
            <a:t>Complaints Improvement Day – 29</a:t>
          </a:r>
          <a:r>
            <a:rPr lang="en-GB" baseline="30000"/>
            <a:t>th</a:t>
          </a:r>
          <a:r>
            <a:rPr lang="en-GB"/>
            <a:t> April 2024</a:t>
          </a:r>
          <a:endParaRPr lang="en-US"/>
        </a:p>
      </dgm:t>
    </dgm:pt>
    <dgm:pt modelId="{0D4A926A-5951-4F96-885E-0A108B22DED4}" type="parTrans" cxnId="{DEE9D177-D250-463C-A808-6B18FEF31C55}">
      <dgm:prSet/>
      <dgm:spPr/>
      <dgm:t>
        <a:bodyPr/>
        <a:lstStyle/>
        <a:p>
          <a:endParaRPr lang="en-US"/>
        </a:p>
      </dgm:t>
    </dgm:pt>
    <dgm:pt modelId="{6BB12977-1ABA-41A1-9742-F28BAFFC70C1}" type="sibTrans" cxnId="{DEE9D177-D250-463C-A808-6B18FEF31C55}">
      <dgm:prSet/>
      <dgm:spPr/>
      <dgm:t>
        <a:bodyPr/>
        <a:lstStyle/>
        <a:p>
          <a:endParaRPr lang="en-US"/>
        </a:p>
      </dgm:t>
    </dgm:pt>
    <dgm:pt modelId="{024E287D-39D9-4B27-8A9A-886C522DEF7E}" type="pres">
      <dgm:prSet presAssocID="{759287BE-5E13-4ABF-A9AD-EB9415CCA316}" presName="root" presStyleCnt="0">
        <dgm:presLayoutVars>
          <dgm:dir/>
          <dgm:resizeHandles val="exact"/>
        </dgm:presLayoutVars>
      </dgm:prSet>
      <dgm:spPr/>
    </dgm:pt>
    <dgm:pt modelId="{2BE2A912-7C78-4F18-9EEF-6DE7EE5050F5}" type="pres">
      <dgm:prSet presAssocID="{CE270811-96A9-4131-A469-904031BF888D}" presName="compNode" presStyleCnt="0"/>
      <dgm:spPr/>
    </dgm:pt>
    <dgm:pt modelId="{6B324B2C-2D2D-4308-8870-50ED42589CEB}" type="pres">
      <dgm:prSet presAssocID="{CE270811-96A9-4131-A469-904031BF888D}" presName="bgRect" presStyleLbl="bgShp" presStyleIdx="0" presStyleCnt="4"/>
      <dgm:spPr/>
    </dgm:pt>
    <dgm:pt modelId="{19AB6965-EEBE-4BEF-BC0F-75FCA570A659}" type="pres">
      <dgm:prSet presAssocID="{CE270811-96A9-4131-A469-904031BF888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Classroom with solid fill"/>
        </a:ext>
      </dgm:extLst>
    </dgm:pt>
    <dgm:pt modelId="{809F3380-C7F7-4530-B583-7F415736B876}" type="pres">
      <dgm:prSet presAssocID="{CE270811-96A9-4131-A469-904031BF888D}" presName="spaceRect" presStyleCnt="0"/>
      <dgm:spPr/>
    </dgm:pt>
    <dgm:pt modelId="{4C2AA289-7C92-4C62-8352-572EDACC99C8}" type="pres">
      <dgm:prSet presAssocID="{CE270811-96A9-4131-A469-904031BF888D}" presName="parTx" presStyleLbl="revTx" presStyleIdx="0" presStyleCnt="4">
        <dgm:presLayoutVars>
          <dgm:chMax val="0"/>
          <dgm:chPref val="0"/>
        </dgm:presLayoutVars>
      </dgm:prSet>
      <dgm:spPr/>
    </dgm:pt>
    <dgm:pt modelId="{8F39D538-AF5F-4E00-BD01-54706B36B193}" type="pres">
      <dgm:prSet presAssocID="{D2EB7751-ACDD-4983-B214-443EAB2554DB}" presName="sibTrans" presStyleCnt="0"/>
      <dgm:spPr/>
    </dgm:pt>
    <dgm:pt modelId="{A5EB91FD-17AD-4860-A2BD-4FB0FBC45B41}" type="pres">
      <dgm:prSet presAssocID="{92913D28-4630-4330-B521-A21E02E72948}" presName="compNode" presStyleCnt="0"/>
      <dgm:spPr/>
    </dgm:pt>
    <dgm:pt modelId="{C2AF7400-28A2-4270-921A-978BB32CB7E9}" type="pres">
      <dgm:prSet presAssocID="{92913D28-4630-4330-B521-A21E02E72948}" presName="bgRect" presStyleLbl="bgShp" presStyleIdx="1" presStyleCnt="4" custLinFactNeighborY="-420"/>
      <dgm:spPr/>
    </dgm:pt>
    <dgm:pt modelId="{E8CB1BBF-C24B-40E7-9A52-C60EA765CDE6}" type="pres">
      <dgm:prSet presAssocID="{92913D28-4630-4330-B521-A21E02E72948}"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Programmer female with solid fill"/>
        </a:ext>
      </dgm:extLst>
    </dgm:pt>
    <dgm:pt modelId="{548B0BD0-6E18-45C9-97BD-40845BEE797F}" type="pres">
      <dgm:prSet presAssocID="{92913D28-4630-4330-B521-A21E02E72948}" presName="spaceRect" presStyleCnt="0"/>
      <dgm:spPr/>
    </dgm:pt>
    <dgm:pt modelId="{269C556F-2DFF-4F71-9F6D-1FE096322F2F}" type="pres">
      <dgm:prSet presAssocID="{92913D28-4630-4330-B521-A21E02E72948}" presName="parTx" presStyleLbl="revTx" presStyleIdx="1" presStyleCnt="4">
        <dgm:presLayoutVars>
          <dgm:chMax val="0"/>
          <dgm:chPref val="0"/>
        </dgm:presLayoutVars>
      </dgm:prSet>
      <dgm:spPr/>
    </dgm:pt>
    <dgm:pt modelId="{8C8B5FB0-E572-4941-B4BA-331A75443FBA}" type="pres">
      <dgm:prSet presAssocID="{E6D69FB2-434B-4017-9D8A-88E5064E02C3}" presName="sibTrans" presStyleCnt="0"/>
      <dgm:spPr/>
    </dgm:pt>
    <dgm:pt modelId="{06534B7B-4A79-4129-AAA9-B3548CEF97D2}" type="pres">
      <dgm:prSet presAssocID="{2FF8AD22-E0FD-489F-A870-632763B3A37A}" presName="compNode" presStyleCnt="0"/>
      <dgm:spPr/>
    </dgm:pt>
    <dgm:pt modelId="{E3E0AEA8-8FDC-407B-BCFF-50EAFFAF668D}" type="pres">
      <dgm:prSet presAssocID="{2FF8AD22-E0FD-489F-A870-632763B3A37A}" presName="bgRect" presStyleLbl="bgShp" presStyleIdx="2" presStyleCnt="4"/>
      <dgm:spPr/>
    </dgm:pt>
    <dgm:pt modelId="{7B08FA9D-8D63-4902-9F84-06F63EE7FCC0}" type="pres">
      <dgm:prSet presAssocID="{2FF8AD22-E0FD-489F-A870-632763B3A37A}"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Judge female with solid fill"/>
        </a:ext>
      </dgm:extLst>
    </dgm:pt>
    <dgm:pt modelId="{D4D76D42-A946-4750-90A2-A4B719455F98}" type="pres">
      <dgm:prSet presAssocID="{2FF8AD22-E0FD-489F-A870-632763B3A37A}" presName="spaceRect" presStyleCnt="0"/>
      <dgm:spPr/>
    </dgm:pt>
    <dgm:pt modelId="{F77B8F37-DA83-41AA-8A58-D5C0CA706C87}" type="pres">
      <dgm:prSet presAssocID="{2FF8AD22-E0FD-489F-A870-632763B3A37A}" presName="parTx" presStyleLbl="revTx" presStyleIdx="2" presStyleCnt="4">
        <dgm:presLayoutVars>
          <dgm:chMax val="0"/>
          <dgm:chPref val="0"/>
        </dgm:presLayoutVars>
      </dgm:prSet>
      <dgm:spPr/>
    </dgm:pt>
    <dgm:pt modelId="{5BD2AD7F-F474-418C-8131-B082FE9D0C8F}" type="pres">
      <dgm:prSet presAssocID="{1C4FA902-5965-409F-9B99-B5948C110C34}" presName="sibTrans" presStyleCnt="0"/>
      <dgm:spPr/>
    </dgm:pt>
    <dgm:pt modelId="{27713D7A-997C-49C4-BA15-9092087CA68A}" type="pres">
      <dgm:prSet presAssocID="{249CD09D-2A81-4B90-A70C-268BCC53AB51}" presName="compNode" presStyleCnt="0"/>
      <dgm:spPr/>
    </dgm:pt>
    <dgm:pt modelId="{C37B5581-EB0D-4B33-9E56-F0C0B8F58A9F}" type="pres">
      <dgm:prSet presAssocID="{249CD09D-2A81-4B90-A70C-268BCC53AB51}" presName="bgRect" presStyleLbl="bgShp" presStyleIdx="3" presStyleCnt="4" custLinFactNeighborX="-1273" custLinFactNeighborY="35518"/>
      <dgm:spPr/>
    </dgm:pt>
    <dgm:pt modelId="{C3097289-2A23-4267-A8FC-8B81A3649D64}" type="pres">
      <dgm:prSet presAssocID="{249CD09D-2A81-4B90-A70C-268BCC53AB51}"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Business Growth with solid fill"/>
        </a:ext>
      </dgm:extLst>
    </dgm:pt>
    <dgm:pt modelId="{E7534668-F05A-48B2-A238-F7B83AC861FE}" type="pres">
      <dgm:prSet presAssocID="{249CD09D-2A81-4B90-A70C-268BCC53AB51}" presName="spaceRect" presStyleCnt="0"/>
      <dgm:spPr/>
    </dgm:pt>
    <dgm:pt modelId="{13D7767E-84F3-4D4E-B530-358032A6EA17}" type="pres">
      <dgm:prSet presAssocID="{249CD09D-2A81-4B90-A70C-268BCC53AB51}" presName="parTx" presStyleLbl="revTx" presStyleIdx="3" presStyleCnt="4">
        <dgm:presLayoutVars>
          <dgm:chMax val="0"/>
          <dgm:chPref val="0"/>
        </dgm:presLayoutVars>
      </dgm:prSet>
      <dgm:spPr/>
    </dgm:pt>
  </dgm:ptLst>
  <dgm:cxnLst>
    <dgm:cxn modelId="{88E9FA37-4FE8-4C90-ABC4-0787D59F234E}" type="presOf" srcId="{2FF8AD22-E0FD-489F-A870-632763B3A37A}" destId="{F77B8F37-DA83-41AA-8A58-D5C0CA706C87}" srcOrd="0" destOrd="0" presId="urn:microsoft.com/office/officeart/2018/2/layout/IconVerticalSolidList"/>
    <dgm:cxn modelId="{A448C83D-D0DC-4715-98F3-1D2538ABBED3}" srcId="{759287BE-5E13-4ABF-A9AD-EB9415CCA316}" destId="{92913D28-4630-4330-B521-A21E02E72948}" srcOrd="1" destOrd="0" parTransId="{9E6E4491-9178-4121-BF37-744D7AE06BDC}" sibTransId="{E6D69FB2-434B-4017-9D8A-88E5064E02C3}"/>
    <dgm:cxn modelId="{DEE9D177-D250-463C-A808-6B18FEF31C55}" srcId="{759287BE-5E13-4ABF-A9AD-EB9415CCA316}" destId="{249CD09D-2A81-4B90-A70C-268BCC53AB51}" srcOrd="3" destOrd="0" parTransId="{0D4A926A-5951-4F96-885E-0A108B22DED4}" sibTransId="{6BB12977-1ABA-41A1-9742-F28BAFFC70C1}"/>
    <dgm:cxn modelId="{10960F58-B614-4011-A470-69F7F419930A}" type="presOf" srcId="{249CD09D-2A81-4B90-A70C-268BCC53AB51}" destId="{13D7767E-84F3-4D4E-B530-358032A6EA17}" srcOrd="0" destOrd="0" presId="urn:microsoft.com/office/officeart/2018/2/layout/IconVerticalSolidList"/>
    <dgm:cxn modelId="{072C1A78-1658-447F-B390-6EAA82129E40}" srcId="{759287BE-5E13-4ABF-A9AD-EB9415CCA316}" destId="{2FF8AD22-E0FD-489F-A870-632763B3A37A}" srcOrd="2" destOrd="0" parTransId="{29D83405-1968-4FA1-9F18-CBB3E2B886BF}" sibTransId="{1C4FA902-5965-409F-9B99-B5948C110C34}"/>
    <dgm:cxn modelId="{7EA3F794-AE18-4B71-A720-7A83C811ECA5}" type="presOf" srcId="{92913D28-4630-4330-B521-A21E02E72948}" destId="{269C556F-2DFF-4F71-9F6D-1FE096322F2F}" srcOrd="0" destOrd="0" presId="urn:microsoft.com/office/officeart/2018/2/layout/IconVerticalSolidList"/>
    <dgm:cxn modelId="{426B7DBC-EAA1-41F1-954A-BE17FF01B785}" type="presOf" srcId="{759287BE-5E13-4ABF-A9AD-EB9415CCA316}" destId="{024E287D-39D9-4B27-8A9A-886C522DEF7E}" srcOrd="0" destOrd="0" presId="urn:microsoft.com/office/officeart/2018/2/layout/IconVerticalSolidList"/>
    <dgm:cxn modelId="{1D1B56ED-698D-4740-B58C-2D7FDDC7A006}" type="presOf" srcId="{CE270811-96A9-4131-A469-904031BF888D}" destId="{4C2AA289-7C92-4C62-8352-572EDACC99C8}" srcOrd="0" destOrd="0" presId="urn:microsoft.com/office/officeart/2018/2/layout/IconVerticalSolidList"/>
    <dgm:cxn modelId="{4959C2F1-E2EE-40B0-981D-9A6418DA7677}" srcId="{759287BE-5E13-4ABF-A9AD-EB9415CCA316}" destId="{CE270811-96A9-4131-A469-904031BF888D}" srcOrd="0" destOrd="0" parTransId="{369EFB85-2BB1-45EE-A0E0-230EA510E5AA}" sibTransId="{D2EB7751-ACDD-4983-B214-443EAB2554DB}"/>
    <dgm:cxn modelId="{0B45A2CB-B5BB-4EAB-BAFE-DC853D36AFE0}" type="presParOf" srcId="{024E287D-39D9-4B27-8A9A-886C522DEF7E}" destId="{2BE2A912-7C78-4F18-9EEF-6DE7EE5050F5}" srcOrd="0" destOrd="0" presId="urn:microsoft.com/office/officeart/2018/2/layout/IconVerticalSolidList"/>
    <dgm:cxn modelId="{BF3A3903-651D-479B-BA21-BFE4858B9AAF}" type="presParOf" srcId="{2BE2A912-7C78-4F18-9EEF-6DE7EE5050F5}" destId="{6B324B2C-2D2D-4308-8870-50ED42589CEB}" srcOrd="0" destOrd="0" presId="urn:microsoft.com/office/officeart/2018/2/layout/IconVerticalSolidList"/>
    <dgm:cxn modelId="{D627239C-697B-436A-AEBA-312880789434}" type="presParOf" srcId="{2BE2A912-7C78-4F18-9EEF-6DE7EE5050F5}" destId="{19AB6965-EEBE-4BEF-BC0F-75FCA570A659}" srcOrd="1" destOrd="0" presId="urn:microsoft.com/office/officeart/2018/2/layout/IconVerticalSolidList"/>
    <dgm:cxn modelId="{AEC7B8A7-6038-4701-A248-94133E5098FF}" type="presParOf" srcId="{2BE2A912-7C78-4F18-9EEF-6DE7EE5050F5}" destId="{809F3380-C7F7-4530-B583-7F415736B876}" srcOrd="2" destOrd="0" presId="urn:microsoft.com/office/officeart/2018/2/layout/IconVerticalSolidList"/>
    <dgm:cxn modelId="{6B3E52F5-B911-41DB-916C-B7775716B446}" type="presParOf" srcId="{2BE2A912-7C78-4F18-9EEF-6DE7EE5050F5}" destId="{4C2AA289-7C92-4C62-8352-572EDACC99C8}" srcOrd="3" destOrd="0" presId="urn:microsoft.com/office/officeart/2018/2/layout/IconVerticalSolidList"/>
    <dgm:cxn modelId="{490BA9E4-E607-406B-AE4E-48DE7984ECEF}" type="presParOf" srcId="{024E287D-39D9-4B27-8A9A-886C522DEF7E}" destId="{8F39D538-AF5F-4E00-BD01-54706B36B193}" srcOrd="1" destOrd="0" presId="urn:microsoft.com/office/officeart/2018/2/layout/IconVerticalSolidList"/>
    <dgm:cxn modelId="{C6F59D70-DCD4-4513-A877-A02104EE3BDE}" type="presParOf" srcId="{024E287D-39D9-4B27-8A9A-886C522DEF7E}" destId="{A5EB91FD-17AD-4860-A2BD-4FB0FBC45B41}" srcOrd="2" destOrd="0" presId="urn:microsoft.com/office/officeart/2018/2/layout/IconVerticalSolidList"/>
    <dgm:cxn modelId="{11284790-C8EE-4DE5-8E7E-9BC8AD991A1F}" type="presParOf" srcId="{A5EB91FD-17AD-4860-A2BD-4FB0FBC45B41}" destId="{C2AF7400-28A2-4270-921A-978BB32CB7E9}" srcOrd="0" destOrd="0" presId="urn:microsoft.com/office/officeart/2018/2/layout/IconVerticalSolidList"/>
    <dgm:cxn modelId="{174AE66A-81DC-4E20-839A-E10A7E001A1A}" type="presParOf" srcId="{A5EB91FD-17AD-4860-A2BD-4FB0FBC45B41}" destId="{E8CB1BBF-C24B-40E7-9A52-C60EA765CDE6}" srcOrd="1" destOrd="0" presId="urn:microsoft.com/office/officeart/2018/2/layout/IconVerticalSolidList"/>
    <dgm:cxn modelId="{259FA5BD-8BED-4CAC-A383-E03A14ACBE3B}" type="presParOf" srcId="{A5EB91FD-17AD-4860-A2BD-4FB0FBC45B41}" destId="{548B0BD0-6E18-45C9-97BD-40845BEE797F}" srcOrd="2" destOrd="0" presId="urn:microsoft.com/office/officeart/2018/2/layout/IconVerticalSolidList"/>
    <dgm:cxn modelId="{506CE9B2-D882-4F77-AB8F-2BA098CCF306}" type="presParOf" srcId="{A5EB91FD-17AD-4860-A2BD-4FB0FBC45B41}" destId="{269C556F-2DFF-4F71-9F6D-1FE096322F2F}" srcOrd="3" destOrd="0" presId="urn:microsoft.com/office/officeart/2018/2/layout/IconVerticalSolidList"/>
    <dgm:cxn modelId="{59F53608-08AD-421B-B6DC-5CC2AA2655E6}" type="presParOf" srcId="{024E287D-39D9-4B27-8A9A-886C522DEF7E}" destId="{8C8B5FB0-E572-4941-B4BA-331A75443FBA}" srcOrd="3" destOrd="0" presId="urn:microsoft.com/office/officeart/2018/2/layout/IconVerticalSolidList"/>
    <dgm:cxn modelId="{7E8714EF-0829-46E0-B872-EEF34B7C8006}" type="presParOf" srcId="{024E287D-39D9-4B27-8A9A-886C522DEF7E}" destId="{06534B7B-4A79-4129-AAA9-B3548CEF97D2}" srcOrd="4" destOrd="0" presId="urn:microsoft.com/office/officeart/2018/2/layout/IconVerticalSolidList"/>
    <dgm:cxn modelId="{62F337DC-767F-4308-BEE0-17141BEA8BE5}" type="presParOf" srcId="{06534B7B-4A79-4129-AAA9-B3548CEF97D2}" destId="{E3E0AEA8-8FDC-407B-BCFF-50EAFFAF668D}" srcOrd="0" destOrd="0" presId="urn:microsoft.com/office/officeart/2018/2/layout/IconVerticalSolidList"/>
    <dgm:cxn modelId="{82C796F3-2C41-4FE1-93AD-1FB9B6B6232D}" type="presParOf" srcId="{06534B7B-4A79-4129-AAA9-B3548CEF97D2}" destId="{7B08FA9D-8D63-4902-9F84-06F63EE7FCC0}" srcOrd="1" destOrd="0" presId="urn:microsoft.com/office/officeart/2018/2/layout/IconVerticalSolidList"/>
    <dgm:cxn modelId="{8BE6C890-64ED-4D8E-A187-1C808CCB0E3B}" type="presParOf" srcId="{06534B7B-4A79-4129-AAA9-B3548CEF97D2}" destId="{D4D76D42-A946-4750-90A2-A4B719455F98}" srcOrd="2" destOrd="0" presId="urn:microsoft.com/office/officeart/2018/2/layout/IconVerticalSolidList"/>
    <dgm:cxn modelId="{7322EF6B-AC16-4E58-B0BB-9F59BE0E3792}" type="presParOf" srcId="{06534B7B-4A79-4129-AAA9-B3548CEF97D2}" destId="{F77B8F37-DA83-41AA-8A58-D5C0CA706C87}" srcOrd="3" destOrd="0" presId="urn:microsoft.com/office/officeart/2018/2/layout/IconVerticalSolidList"/>
    <dgm:cxn modelId="{D3F70AD0-7188-4453-A42F-8D3086535ACB}" type="presParOf" srcId="{024E287D-39D9-4B27-8A9A-886C522DEF7E}" destId="{5BD2AD7F-F474-418C-8131-B082FE9D0C8F}" srcOrd="5" destOrd="0" presId="urn:microsoft.com/office/officeart/2018/2/layout/IconVerticalSolidList"/>
    <dgm:cxn modelId="{70389233-ACE7-47FC-9CBD-EDE958FF2E87}" type="presParOf" srcId="{024E287D-39D9-4B27-8A9A-886C522DEF7E}" destId="{27713D7A-997C-49C4-BA15-9092087CA68A}" srcOrd="6" destOrd="0" presId="urn:microsoft.com/office/officeart/2018/2/layout/IconVerticalSolidList"/>
    <dgm:cxn modelId="{022FD24A-D2E8-45EE-9600-ADC51812341E}" type="presParOf" srcId="{27713D7A-997C-49C4-BA15-9092087CA68A}" destId="{C37B5581-EB0D-4B33-9E56-F0C0B8F58A9F}" srcOrd="0" destOrd="0" presId="urn:microsoft.com/office/officeart/2018/2/layout/IconVerticalSolidList"/>
    <dgm:cxn modelId="{F42571FF-0A0B-462A-A0B5-0D1B45416937}" type="presParOf" srcId="{27713D7A-997C-49C4-BA15-9092087CA68A}" destId="{C3097289-2A23-4267-A8FC-8B81A3649D64}" srcOrd="1" destOrd="0" presId="urn:microsoft.com/office/officeart/2018/2/layout/IconVerticalSolidList"/>
    <dgm:cxn modelId="{6723C480-6946-4EB9-A6A5-F14A66FDA72C}" type="presParOf" srcId="{27713D7A-997C-49C4-BA15-9092087CA68A}" destId="{E7534668-F05A-48B2-A238-F7B83AC861FE}" srcOrd="2" destOrd="0" presId="urn:microsoft.com/office/officeart/2018/2/layout/IconVerticalSolidList"/>
    <dgm:cxn modelId="{5D2E8AAF-D1EB-498F-BB99-92B9619AD65F}" type="presParOf" srcId="{27713D7A-997C-49C4-BA15-9092087CA68A}" destId="{13D7767E-84F3-4D4E-B530-358032A6EA1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324B2C-2D2D-4308-8870-50ED42589CEB}">
      <dsp:nvSpPr>
        <dsp:cNvPr id="0" name=""/>
        <dsp:cNvSpPr/>
      </dsp:nvSpPr>
      <dsp:spPr>
        <a:xfrm>
          <a:off x="0" y="1806"/>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AB6965-EEBE-4BEF-BC0F-75FCA570A659}">
      <dsp:nvSpPr>
        <dsp:cNvPr id="0" name=""/>
        <dsp:cNvSpPr/>
      </dsp:nvSpPr>
      <dsp:spPr>
        <a:xfrm>
          <a:off x="276958" y="207808"/>
          <a:ext cx="503560" cy="50356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C2AA289-7C92-4C62-8352-572EDACC99C8}">
      <dsp:nvSpPr>
        <dsp:cNvPr id="0" name=""/>
        <dsp:cNvSpPr/>
      </dsp:nvSpPr>
      <dsp:spPr>
        <a:xfrm>
          <a:off x="1057476" y="1806"/>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GB" sz="2200" kern="1200"/>
            <a:t>Complaint Handling training – LGO (February/March)</a:t>
          </a:r>
          <a:endParaRPr lang="en-US" sz="2200" kern="1200"/>
        </a:p>
      </dsp:txBody>
      <dsp:txXfrm>
        <a:off x="1057476" y="1806"/>
        <a:ext cx="9458123" cy="915564"/>
      </dsp:txXfrm>
    </dsp:sp>
    <dsp:sp modelId="{C2AF7400-28A2-4270-921A-978BB32CB7E9}">
      <dsp:nvSpPr>
        <dsp:cNvPr id="0" name=""/>
        <dsp:cNvSpPr/>
      </dsp:nvSpPr>
      <dsp:spPr>
        <a:xfrm>
          <a:off x="0" y="1142416"/>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CB1BBF-C24B-40E7-9A52-C60EA765CDE6}">
      <dsp:nvSpPr>
        <dsp:cNvPr id="0" name=""/>
        <dsp:cNvSpPr/>
      </dsp:nvSpPr>
      <dsp:spPr>
        <a:xfrm>
          <a:off x="276958" y="1352264"/>
          <a:ext cx="503560" cy="503560"/>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69C556F-2DFF-4F71-9F6D-1FE096322F2F}">
      <dsp:nvSpPr>
        <dsp:cNvPr id="0" name=""/>
        <dsp:cNvSpPr/>
      </dsp:nvSpPr>
      <dsp:spPr>
        <a:xfrm>
          <a:off x="1057476" y="1146262"/>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US" sz="2200" kern="1200"/>
            <a:t>New Complaints System (expected April) – better reporting.</a:t>
          </a:r>
        </a:p>
      </dsp:txBody>
      <dsp:txXfrm>
        <a:off x="1057476" y="1146262"/>
        <a:ext cx="9458123" cy="915564"/>
      </dsp:txXfrm>
    </dsp:sp>
    <dsp:sp modelId="{E3E0AEA8-8FDC-407B-BCFF-50EAFFAF668D}">
      <dsp:nvSpPr>
        <dsp:cNvPr id="0" name=""/>
        <dsp:cNvSpPr/>
      </dsp:nvSpPr>
      <dsp:spPr>
        <a:xfrm>
          <a:off x="0" y="2290717"/>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08FA9D-8D63-4902-9F84-06F63EE7FCC0}">
      <dsp:nvSpPr>
        <dsp:cNvPr id="0" name=""/>
        <dsp:cNvSpPr/>
      </dsp:nvSpPr>
      <dsp:spPr>
        <a:xfrm>
          <a:off x="276958" y="2496719"/>
          <a:ext cx="503560" cy="503560"/>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77B8F37-DA83-41AA-8A58-D5C0CA706C87}">
      <dsp:nvSpPr>
        <dsp:cNvPr id="0" name=""/>
        <dsp:cNvSpPr/>
      </dsp:nvSpPr>
      <dsp:spPr>
        <a:xfrm>
          <a:off x="1057476" y="2290717"/>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US" sz="2200" kern="1200"/>
            <a:t>Ombudsman Session with Ipswich – 1</a:t>
          </a:r>
          <a:r>
            <a:rPr lang="en-US" sz="2200" kern="1200" baseline="30000"/>
            <a:t>st</a:t>
          </a:r>
          <a:r>
            <a:rPr lang="en-US" sz="2200" kern="1200"/>
            <a:t> March 2024</a:t>
          </a:r>
        </a:p>
      </dsp:txBody>
      <dsp:txXfrm>
        <a:off x="1057476" y="2290717"/>
        <a:ext cx="9458123" cy="915564"/>
      </dsp:txXfrm>
    </dsp:sp>
    <dsp:sp modelId="{C37B5581-EB0D-4B33-9E56-F0C0B8F58A9F}">
      <dsp:nvSpPr>
        <dsp:cNvPr id="0" name=""/>
        <dsp:cNvSpPr/>
      </dsp:nvSpPr>
      <dsp:spPr>
        <a:xfrm>
          <a:off x="0" y="3436979"/>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097289-2A23-4267-A8FC-8B81A3649D64}">
      <dsp:nvSpPr>
        <dsp:cNvPr id="0" name=""/>
        <dsp:cNvSpPr/>
      </dsp:nvSpPr>
      <dsp:spPr>
        <a:xfrm>
          <a:off x="276958" y="3641175"/>
          <a:ext cx="503560" cy="503560"/>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D7767E-84F3-4D4E-B530-358032A6EA17}">
      <dsp:nvSpPr>
        <dsp:cNvPr id="0" name=""/>
        <dsp:cNvSpPr/>
      </dsp:nvSpPr>
      <dsp:spPr>
        <a:xfrm>
          <a:off x="1057476" y="3435173"/>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GB" sz="2200" kern="1200"/>
            <a:t>Complaints Improvement Day – 29</a:t>
          </a:r>
          <a:r>
            <a:rPr lang="en-GB" sz="2200" kern="1200" baseline="30000"/>
            <a:t>th</a:t>
          </a:r>
          <a:r>
            <a:rPr lang="en-GB" sz="2200" kern="1200"/>
            <a:t> April 2024</a:t>
          </a:r>
          <a:endParaRPr lang="en-US" sz="2200" kern="1200"/>
        </a:p>
      </dsp:txBody>
      <dsp:txXfrm>
        <a:off x="1057476" y="3435173"/>
        <a:ext cx="9458123" cy="91556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142342-8F3A-46A2-968B-C78B304F7FE4}" type="datetimeFigureOut">
              <a:rPr lang="en-GB" smtClean="0"/>
              <a:t>27/03/2024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6F97C4-F4B6-480D-A1D0-906E36553CCE}" type="slidenum">
              <a:rPr lang="en-GB" smtClean="0"/>
              <a:t>‹#›</a:t>
            </a:fld>
            <a:endParaRPr lang="en-GB"/>
          </a:p>
        </p:txBody>
      </p:sp>
    </p:spTree>
    <p:extLst>
      <p:ext uri="{BB962C8B-B14F-4D97-AF65-F5344CB8AC3E}">
        <p14:creationId xmlns:p14="http://schemas.microsoft.com/office/powerpoint/2010/main" val="2020632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4</a:t>
            </a:fld>
            <a:endParaRPr lang="en-GB"/>
          </a:p>
        </p:txBody>
      </p:sp>
    </p:spTree>
    <p:extLst>
      <p:ext uri="{BB962C8B-B14F-4D97-AF65-F5344CB8AC3E}">
        <p14:creationId xmlns:p14="http://schemas.microsoft.com/office/powerpoint/2010/main" val="2367433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5</a:t>
            </a:fld>
            <a:endParaRPr lang="en-GB"/>
          </a:p>
        </p:txBody>
      </p:sp>
    </p:spTree>
    <p:extLst>
      <p:ext uri="{BB962C8B-B14F-4D97-AF65-F5344CB8AC3E}">
        <p14:creationId xmlns:p14="http://schemas.microsoft.com/office/powerpoint/2010/main" val="1907609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6</a:t>
            </a:fld>
            <a:endParaRPr lang="en-GB"/>
          </a:p>
        </p:txBody>
      </p:sp>
    </p:spTree>
    <p:extLst>
      <p:ext uri="{BB962C8B-B14F-4D97-AF65-F5344CB8AC3E}">
        <p14:creationId xmlns:p14="http://schemas.microsoft.com/office/powerpoint/2010/main" val="2035415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12</a:t>
            </a:fld>
            <a:endParaRPr lang="en-GB"/>
          </a:p>
        </p:txBody>
      </p:sp>
    </p:spTree>
    <p:extLst>
      <p:ext uri="{BB962C8B-B14F-4D97-AF65-F5344CB8AC3E}">
        <p14:creationId xmlns:p14="http://schemas.microsoft.com/office/powerpoint/2010/main" val="3185875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14</a:t>
            </a:fld>
            <a:endParaRPr lang="en-GB"/>
          </a:p>
        </p:txBody>
      </p:sp>
    </p:spTree>
    <p:extLst>
      <p:ext uri="{BB962C8B-B14F-4D97-AF65-F5344CB8AC3E}">
        <p14:creationId xmlns:p14="http://schemas.microsoft.com/office/powerpoint/2010/main" val="898392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4EB8F-6A90-3304-6BAC-6C923008BF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8A9F35F-BD5F-2A46-F20C-5B033A550E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4F8A914-EAF0-A987-442E-6DFDAA44002C}"/>
              </a:ext>
            </a:extLst>
          </p:cNvPr>
          <p:cNvSpPr>
            <a:spLocks noGrp="1"/>
          </p:cNvSpPr>
          <p:nvPr>
            <p:ph type="dt" sz="half" idx="10"/>
          </p:nvPr>
        </p:nvSpPr>
        <p:spPr/>
        <p:txBody>
          <a:bodyPr/>
          <a:lstStyle/>
          <a:p>
            <a:fld id="{2E4C8648-6B53-405C-922C-BE9052C055B5}" type="datetimeFigureOut">
              <a:rPr lang="en-GB" smtClean="0"/>
              <a:t>27/03/2024</a:t>
            </a:fld>
            <a:endParaRPr lang="en-GB"/>
          </a:p>
        </p:txBody>
      </p:sp>
      <p:sp>
        <p:nvSpPr>
          <p:cNvPr id="5" name="Footer Placeholder 4">
            <a:extLst>
              <a:ext uri="{FF2B5EF4-FFF2-40B4-BE49-F238E27FC236}">
                <a16:creationId xmlns:a16="http://schemas.microsoft.com/office/drawing/2014/main" id="{9D27CC33-CA43-FAA6-8CA9-B0A5226551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801293-B79F-52EC-EA10-422F4BF8CFBF}"/>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518239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A1B0-C4D0-16D1-AA2F-F30A2E1D9D8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98AA24-688D-7AEF-FF77-93545BCAFB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D4F120-F424-9C14-45F4-35D8DE805F0F}"/>
              </a:ext>
            </a:extLst>
          </p:cNvPr>
          <p:cNvSpPr>
            <a:spLocks noGrp="1"/>
          </p:cNvSpPr>
          <p:nvPr>
            <p:ph type="dt" sz="half" idx="10"/>
          </p:nvPr>
        </p:nvSpPr>
        <p:spPr/>
        <p:txBody>
          <a:bodyPr/>
          <a:lstStyle/>
          <a:p>
            <a:fld id="{2E4C8648-6B53-405C-922C-BE9052C055B5}" type="datetimeFigureOut">
              <a:rPr lang="en-GB" smtClean="0"/>
              <a:t>27/03/2024</a:t>
            </a:fld>
            <a:endParaRPr lang="en-GB"/>
          </a:p>
        </p:txBody>
      </p:sp>
      <p:sp>
        <p:nvSpPr>
          <p:cNvPr id="5" name="Footer Placeholder 4">
            <a:extLst>
              <a:ext uri="{FF2B5EF4-FFF2-40B4-BE49-F238E27FC236}">
                <a16:creationId xmlns:a16="http://schemas.microsoft.com/office/drawing/2014/main" id="{D8432A8F-9AE5-6470-6E10-F05E44EC46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631C0B-9F7F-47D3-BC5B-25AD7E06450D}"/>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3171626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EACBE1-A7B0-D939-BA87-5FF9C5C1558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D45379E-A64A-ACEB-E307-651B375A42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4C4718-BB8A-9810-47B6-FED12A805A43}"/>
              </a:ext>
            </a:extLst>
          </p:cNvPr>
          <p:cNvSpPr>
            <a:spLocks noGrp="1"/>
          </p:cNvSpPr>
          <p:nvPr>
            <p:ph type="dt" sz="half" idx="10"/>
          </p:nvPr>
        </p:nvSpPr>
        <p:spPr/>
        <p:txBody>
          <a:bodyPr/>
          <a:lstStyle/>
          <a:p>
            <a:fld id="{2E4C8648-6B53-405C-922C-BE9052C055B5}" type="datetimeFigureOut">
              <a:rPr lang="en-GB" smtClean="0"/>
              <a:t>27/03/2024</a:t>
            </a:fld>
            <a:endParaRPr lang="en-GB"/>
          </a:p>
        </p:txBody>
      </p:sp>
      <p:sp>
        <p:nvSpPr>
          <p:cNvPr id="5" name="Footer Placeholder 4">
            <a:extLst>
              <a:ext uri="{FF2B5EF4-FFF2-40B4-BE49-F238E27FC236}">
                <a16:creationId xmlns:a16="http://schemas.microsoft.com/office/drawing/2014/main" id="{BB03E856-105F-53A1-3928-8C956DAB78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11B28D-B80C-3F70-FCAD-010C84EC7FB6}"/>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531576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03B99-ABAD-ADAA-9550-85CC77453F1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F5D52C-6FFC-526F-2E0E-F5702F8E0A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467C85-570A-8230-AD3E-FE185096AAAB}"/>
              </a:ext>
            </a:extLst>
          </p:cNvPr>
          <p:cNvSpPr>
            <a:spLocks noGrp="1"/>
          </p:cNvSpPr>
          <p:nvPr>
            <p:ph type="dt" sz="half" idx="10"/>
          </p:nvPr>
        </p:nvSpPr>
        <p:spPr/>
        <p:txBody>
          <a:bodyPr/>
          <a:lstStyle/>
          <a:p>
            <a:fld id="{2E4C8648-6B53-405C-922C-BE9052C055B5}" type="datetimeFigureOut">
              <a:rPr lang="en-GB" smtClean="0"/>
              <a:t>27/03/2024</a:t>
            </a:fld>
            <a:endParaRPr lang="en-GB"/>
          </a:p>
        </p:txBody>
      </p:sp>
      <p:sp>
        <p:nvSpPr>
          <p:cNvPr id="5" name="Footer Placeholder 4">
            <a:extLst>
              <a:ext uri="{FF2B5EF4-FFF2-40B4-BE49-F238E27FC236}">
                <a16:creationId xmlns:a16="http://schemas.microsoft.com/office/drawing/2014/main" id="{DFC06DD5-5C11-1CCB-7AF2-BFED8FDEB5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0A6620-A1E7-EA70-0940-11AE348EE130}"/>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1390964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5925-E9F8-8F24-E210-5348BAB4BC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75DDDFA-2B6E-D152-641F-FB77959075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6EF21A-2B17-7764-4415-DC85AB7E8FA9}"/>
              </a:ext>
            </a:extLst>
          </p:cNvPr>
          <p:cNvSpPr>
            <a:spLocks noGrp="1"/>
          </p:cNvSpPr>
          <p:nvPr>
            <p:ph type="dt" sz="half" idx="10"/>
          </p:nvPr>
        </p:nvSpPr>
        <p:spPr/>
        <p:txBody>
          <a:bodyPr/>
          <a:lstStyle/>
          <a:p>
            <a:fld id="{2E4C8648-6B53-405C-922C-BE9052C055B5}" type="datetimeFigureOut">
              <a:rPr lang="en-GB" smtClean="0"/>
              <a:t>27/03/2024</a:t>
            </a:fld>
            <a:endParaRPr lang="en-GB"/>
          </a:p>
        </p:txBody>
      </p:sp>
      <p:sp>
        <p:nvSpPr>
          <p:cNvPr id="5" name="Footer Placeholder 4">
            <a:extLst>
              <a:ext uri="{FF2B5EF4-FFF2-40B4-BE49-F238E27FC236}">
                <a16:creationId xmlns:a16="http://schemas.microsoft.com/office/drawing/2014/main" id="{5F498758-8B1F-D20E-5108-C98075B021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7E949-47E8-EF2A-2114-C86029CECF93}"/>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986251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959F7-5DF1-9C0B-D75D-72756D81CF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404862-FBEA-B7F3-0EFC-BA61F70D18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8A0203E-9BA8-4A65-D22F-57F430B2CB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4D764D-054B-E1C2-6180-6A56EFDA8995}"/>
              </a:ext>
            </a:extLst>
          </p:cNvPr>
          <p:cNvSpPr>
            <a:spLocks noGrp="1"/>
          </p:cNvSpPr>
          <p:nvPr>
            <p:ph type="dt" sz="half" idx="10"/>
          </p:nvPr>
        </p:nvSpPr>
        <p:spPr/>
        <p:txBody>
          <a:bodyPr/>
          <a:lstStyle/>
          <a:p>
            <a:fld id="{2E4C8648-6B53-405C-922C-BE9052C055B5}" type="datetimeFigureOut">
              <a:rPr lang="en-GB" smtClean="0"/>
              <a:t>27/03/2024</a:t>
            </a:fld>
            <a:endParaRPr lang="en-GB"/>
          </a:p>
        </p:txBody>
      </p:sp>
      <p:sp>
        <p:nvSpPr>
          <p:cNvPr id="6" name="Footer Placeholder 5">
            <a:extLst>
              <a:ext uri="{FF2B5EF4-FFF2-40B4-BE49-F238E27FC236}">
                <a16:creationId xmlns:a16="http://schemas.microsoft.com/office/drawing/2014/main" id="{218438EB-F329-6A7D-CC46-FA6DDBA611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FB94DB-FE26-6EB0-1829-1F060076EDDE}"/>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17653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4CAFD-690F-DB47-4DCE-532D4C380CE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7959C04-9476-D38C-60C7-82CC8064C1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B18577-337C-F63F-DC35-440C3D718F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D8A48C8-4651-EECB-8F29-C8ABD76986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F4DD94-436E-D3FD-6C81-FE2A9EC65C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0EF7CA-7731-C9AC-6BF4-8E20B8549B7D}"/>
              </a:ext>
            </a:extLst>
          </p:cNvPr>
          <p:cNvSpPr>
            <a:spLocks noGrp="1"/>
          </p:cNvSpPr>
          <p:nvPr>
            <p:ph type="dt" sz="half" idx="10"/>
          </p:nvPr>
        </p:nvSpPr>
        <p:spPr/>
        <p:txBody>
          <a:bodyPr/>
          <a:lstStyle/>
          <a:p>
            <a:fld id="{2E4C8648-6B53-405C-922C-BE9052C055B5}" type="datetimeFigureOut">
              <a:rPr lang="en-GB" smtClean="0"/>
              <a:t>27/03/2024</a:t>
            </a:fld>
            <a:endParaRPr lang="en-GB"/>
          </a:p>
        </p:txBody>
      </p:sp>
      <p:sp>
        <p:nvSpPr>
          <p:cNvPr id="8" name="Footer Placeholder 7">
            <a:extLst>
              <a:ext uri="{FF2B5EF4-FFF2-40B4-BE49-F238E27FC236}">
                <a16:creationId xmlns:a16="http://schemas.microsoft.com/office/drawing/2014/main" id="{C8B51F43-8E10-0DED-BE6B-98D0F55E18C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EBB8268-E8F1-6B8A-40B8-B88B5115C148}"/>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1010423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FCD33-851C-914A-ABBD-E96EDD1A9CC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C0511E-7AB2-3859-99D5-5B3B3C35B369}"/>
              </a:ext>
            </a:extLst>
          </p:cNvPr>
          <p:cNvSpPr>
            <a:spLocks noGrp="1"/>
          </p:cNvSpPr>
          <p:nvPr>
            <p:ph type="dt" sz="half" idx="10"/>
          </p:nvPr>
        </p:nvSpPr>
        <p:spPr/>
        <p:txBody>
          <a:bodyPr/>
          <a:lstStyle/>
          <a:p>
            <a:fld id="{2E4C8648-6B53-405C-922C-BE9052C055B5}" type="datetimeFigureOut">
              <a:rPr lang="en-GB" smtClean="0"/>
              <a:t>27/03/2024</a:t>
            </a:fld>
            <a:endParaRPr lang="en-GB"/>
          </a:p>
        </p:txBody>
      </p:sp>
      <p:sp>
        <p:nvSpPr>
          <p:cNvPr id="4" name="Footer Placeholder 3">
            <a:extLst>
              <a:ext uri="{FF2B5EF4-FFF2-40B4-BE49-F238E27FC236}">
                <a16:creationId xmlns:a16="http://schemas.microsoft.com/office/drawing/2014/main" id="{E105AD5E-6D31-D225-B8B2-5788628396D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86C19C1-2D6D-E028-4817-A84A237E04F8}"/>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9090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E44600-597E-E45D-6462-1422F60B65A4}"/>
              </a:ext>
            </a:extLst>
          </p:cNvPr>
          <p:cNvSpPr>
            <a:spLocks noGrp="1"/>
          </p:cNvSpPr>
          <p:nvPr>
            <p:ph type="dt" sz="half" idx="10"/>
          </p:nvPr>
        </p:nvSpPr>
        <p:spPr/>
        <p:txBody>
          <a:bodyPr/>
          <a:lstStyle/>
          <a:p>
            <a:fld id="{2E4C8648-6B53-405C-922C-BE9052C055B5}" type="datetimeFigureOut">
              <a:rPr lang="en-GB" smtClean="0"/>
              <a:t>27/03/2024</a:t>
            </a:fld>
            <a:endParaRPr lang="en-GB"/>
          </a:p>
        </p:txBody>
      </p:sp>
      <p:sp>
        <p:nvSpPr>
          <p:cNvPr id="3" name="Footer Placeholder 2">
            <a:extLst>
              <a:ext uri="{FF2B5EF4-FFF2-40B4-BE49-F238E27FC236}">
                <a16:creationId xmlns:a16="http://schemas.microsoft.com/office/drawing/2014/main" id="{43047A46-857A-D5A4-251F-3839D4B87A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D6E2BF9-B140-91D1-5FAC-18ADD05CE0DA}"/>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837925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73545-4AEA-BC38-9326-727A39B184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D7B0B9-DF70-A994-C33B-22DF6FFEFC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AEB287C-A74F-7709-4DF3-CB4FA29AC5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CDA3F7-C1A0-F584-1B4D-0C7F2A8049F2}"/>
              </a:ext>
            </a:extLst>
          </p:cNvPr>
          <p:cNvSpPr>
            <a:spLocks noGrp="1"/>
          </p:cNvSpPr>
          <p:nvPr>
            <p:ph type="dt" sz="half" idx="10"/>
          </p:nvPr>
        </p:nvSpPr>
        <p:spPr/>
        <p:txBody>
          <a:bodyPr/>
          <a:lstStyle/>
          <a:p>
            <a:fld id="{2E4C8648-6B53-405C-922C-BE9052C055B5}" type="datetimeFigureOut">
              <a:rPr lang="en-GB" smtClean="0"/>
              <a:t>27/03/2024</a:t>
            </a:fld>
            <a:endParaRPr lang="en-GB"/>
          </a:p>
        </p:txBody>
      </p:sp>
      <p:sp>
        <p:nvSpPr>
          <p:cNvPr id="6" name="Footer Placeholder 5">
            <a:extLst>
              <a:ext uri="{FF2B5EF4-FFF2-40B4-BE49-F238E27FC236}">
                <a16:creationId xmlns:a16="http://schemas.microsoft.com/office/drawing/2014/main" id="{B88EBEBD-C1A6-0A24-792B-71C0F08EE7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3A6A70-E8B5-1D0B-DE55-CB5AF3564BBE}"/>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615212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ADE34-D7C2-AA56-1EF9-D084C56030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D497313-9B68-A781-C730-38945BFA17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C884DB6-2A89-2800-ACAB-B5D3FC295E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02501F-4EB7-9163-1194-B327DF9CC56F}"/>
              </a:ext>
            </a:extLst>
          </p:cNvPr>
          <p:cNvSpPr>
            <a:spLocks noGrp="1"/>
          </p:cNvSpPr>
          <p:nvPr>
            <p:ph type="dt" sz="half" idx="10"/>
          </p:nvPr>
        </p:nvSpPr>
        <p:spPr/>
        <p:txBody>
          <a:bodyPr/>
          <a:lstStyle/>
          <a:p>
            <a:fld id="{2E4C8648-6B53-405C-922C-BE9052C055B5}" type="datetimeFigureOut">
              <a:rPr lang="en-GB" smtClean="0"/>
              <a:t>27/03/2024</a:t>
            </a:fld>
            <a:endParaRPr lang="en-GB"/>
          </a:p>
        </p:txBody>
      </p:sp>
      <p:sp>
        <p:nvSpPr>
          <p:cNvPr id="6" name="Footer Placeholder 5">
            <a:extLst>
              <a:ext uri="{FF2B5EF4-FFF2-40B4-BE49-F238E27FC236}">
                <a16:creationId xmlns:a16="http://schemas.microsoft.com/office/drawing/2014/main" id="{7E0E1565-4C51-26BF-D618-0D82D26DA5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8ED685-3B8B-F62E-D67A-48DA37811812}"/>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395644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232012-4E1A-68DB-AE20-A46505AD22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DC34D8-BCE6-368A-8F54-93D0CB666F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77DCD6-FDDD-826C-A44C-25717EAF15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4C8648-6B53-405C-922C-BE9052C055B5}" type="datetimeFigureOut">
              <a:rPr lang="en-GB" smtClean="0"/>
              <a:t>27/03/2024</a:t>
            </a:fld>
            <a:endParaRPr lang="en-GB"/>
          </a:p>
        </p:txBody>
      </p:sp>
      <p:sp>
        <p:nvSpPr>
          <p:cNvPr id="5" name="Footer Placeholder 4">
            <a:extLst>
              <a:ext uri="{FF2B5EF4-FFF2-40B4-BE49-F238E27FC236}">
                <a16:creationId xmlns:a16="http://schemas.microsoft.com/office/drawing/2014/main" id="{E51E2A66-B169-6B23-B7D1-C5134951C0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8CC05CE-694B-3A98-486E-4CAC100B76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22F9C5-2731-4677-B298-4FABA084D915}" type="slidenum">
              <a:rPr lang="en-GB" smtClean="0"/>
              <a:t>‹#›</a:t>
            </a:fld>
            <a:endParaRPr lang="en-GB"/>
          </a:p>
        </p:txBody>
      </p:sp>
    </p:spTree>
    <p:extLst>
      <p:ext uri="{BB962C8B-B14F-4D97-AF65-F5344CB8AC3E}">
        <p14:creationId xmlns:p14="http://schemas.microsoft.com/office/powerpoint/2010/main" val="595624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0DA391E-1E2E-A269-FFE0-CE282308C680}"/>
              </a:ext>
            </a:extLst>
          </p:cNvPr>
          <p:cNvSpPr>
            <a:spLocks noGrp="1"/>
          </p:cNvSpPr>
          <p:nvPr>
            <p:ph type="ctrTitle"/>
          </p:nvPr>
        </p:nvSpPr>
        <p:spPr>
          <a:xfrm>
            <a:off x="1314824" y="735106"/>
            <a:ext cx="10053763" cy="2928470"/>
          </a:xfrm>
        </p:spPr>
        <p:txBody>
          <a:bodyPr anchor="b">
            <a:normAutofit/>
          </a:bodyPr>
          <a:lstStyle/>
          <a:p>
            <a:pPr algn="l"/>
            <a:r>
              <a:rPr lang="en-GB" sz="4800">
                <a:solidFill>
                  <a:srgbClr val="FFFFFF"/>
                </a:solidFill>
              </a:rPr>
              <a:t>Housing Complaints </a:t>
            </a:r>
            <a:br>
              <a:rPr lang="en-GB" sz="4800">
                <a:solidFill>
                  <a:srgbClr val="FFFFFF"/>
                </a:solidFill>
              </a:rPr>
            </a:br>
            <a:r>
              <a:rPr lang="en-GB" sz="4800">
                <a:solidFill>
                  <a:srgbClr val="FFFFFF"/>
                </a:solidFill>
              </a:rPr>
              <a:t>Task Force</a:t>
            </a:r>
          </a:p>
        </p:txBody>
      </p:sp>
      <p:sp>
        <p:nvSpPr>
          <p:cNvPr id="3" name="Subtitle 2">
            <a:extLst>
              <a:ext uri="{FF2B5EF4-FFF2-40B4-BE49-F238E27FC236}">
                <a16:creationId xmlns:a16="http://schemas.microsoft.com/office/drawing/2014/main" id="{2370597B-9AB7-4338-1A15-8F519B3CF987}"/>
              </a:ext>
            </a:extLst>
          </p:cNvPr>
          <p:cNvSpPr>
            <a:spLocks noGrp="1"/>
          </p:cNvSpPr>
          <p:nvPr>
            <p:ph type="subTitle" idx="1"/>
          </p:nvPr>
        </p:nvSpPr>
        <p:spPr>
          <a:xfrm>
            <a:off x="1350682" y="4870824"/>
            <a:ext cx="10005951" cy="1458258"/>
          </a:xfrm>
        </p:spPr>
        <p:txBody>
          <a:bodyPr anchor="ctr">
            <a:normAutofit/>
          </a:bodyPr>
          <a:lstStyle/>
          <a:p>
            <a:pPr algn="l"/>
            <a:r>
              <a:rPr lang="en-GB"/>
              <a:t>17</a:t>
            </a:r>
            <a:r>
              <a:rPr lang="en-GB" baseline="30000"/>
              <a:t>th</a:t>
            </a:r>
            <a:r>
              <a:rPr lang="en-GB"/>
              <a:t> January 2024</a:t>
            </a:r>
          </a:p>
        </p:txBody>
      </p:sp>
    </p:spTree>
    <p:extLst>
      <p:ext uri="{BB962C8B-B14F-4D97-AF65-F5344CB8AC3E}">
        <p14:creationId xmlns:p14="http://schemas.microsoft.com/office/powerpoint/2010/main" val="3226780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F11D57-54B2-4EDD-DF6D-F6C5CDBB9E03}"/>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Housing Ombudsman Determination Review</a:t>
            </a:r>
          </a:p>
        </p:txBody>
      </p:sp>
      <p:sp>
        <p:nvSpPr>
          <p:cNvPr id="3" name="Content Placeholder 2">
            <a:extLst>
              <a:ext uri="{FF2B5EF4-FFF2-40B4-BE49-F238E27FC236}">
                <a16:creationId xmlns:a16="http://schemas.microsoft.com/office/drawing/2014/main" id="{8D99F674-ED11-F811-498B-3C08FEFD3B51}"/>
              </a:ext>
            </a:extLst>
          </p:cNvPr>
          <p:cNvSpPr>
            <a:spLocks noGrp="1"/>
          </p:cNvSpPr>
          <p:nvPr>
            <p:ph idx="1"/>
          </p:nvPr>
        </p:nvSpPr>
        <p:spPr>
          <a:xfrm>
            <a:off x="4810259" y="167268"/>
            <a:ext cx="6555347" cy="6028259"/>
          </a:xfrm>
        </p:spPr>
        <p:txBody>
          <a:bodyPr anchor="ctr">
            <a:normAutofit/>
          </a:bodyPr>
          <a:lstStyle/>
          <a:p>
            <a:pPr marL="0" indent="0" algn="l">
              <a:buNone/>
            </a:pPr>
            <a:r>
              <a:rPr lang="en-GB" sz="1800" b="1" i="0" u="none" strike="noStrike" baseline="0">
                <a:latin typeface="ArialMT"/>
              </a:rPr>
              <a:t>Outcomes</a:t>
            </a:r>
          </a:p>
          <a:p>
            <a:r>
              <a:rPr lang="en-GB" sz="1800">
                <a:latin typeface="ArialMT"/>
              </a:rPr>
              <a:t>Ordered to pay £300 in compensation for the distress and inconvenience caused by us failing to consider all reasonable options to resolve.</a:t>
            </a:r>
          </a:p>
          <a:p>
            <a:pPr algn="l"/>
            <a:r>
              <a:rPr lang="en-GB" sz="1800" i="0" u="none" strike="noStrike" baseline="0">
                <a:latin typeface="ArialMT"/>
              </a:rPr>
              <a:t>Instruct an independent surveyor to determine if storage heating is capable of heating the property to reasonable temperature.</a:t>
            </a:r>
          </a:p>
          <a:p>
            <a:pPr algn="l"/>
            <a:r>
              <a:rPr lang="en-GB" sz="1800" b="0" i="0" u="none" strike="noStrike" baseline="0">
                <a:latin typeface="ArialMT"/>
              </a:rPr>
              <a:t>If the property would be likely to meet a reasonable standard after the insulation works, the landlord must provide a temporary solution up to that point.</a:t>
            </a:r>
          </a:p>
          <a:p>
            <a:pPr algn="l"/>
            <a:endParaRPr lang="en-GB" sz="1800">
              <a:latin typeface="ArialMT"/>
            </a:endParaRPr>
          </a:p>
          <a:p>
            <a:pPr algn="l"/>
            <a:r>
              <a:rPr lang="en-GB" sz="1800" i="0" u="none" strike="noStrike" baseline="0">
                <a:latin typeface="ArialMT"/>
              </a:rPr>
              <a:t>To be carried out in 4 weeks of the report.</a:t>
            </a:r>
          </a:p>
        </p:txBody>
      </p:sp>
    </p:spTree>
    <p:extLst>
      <p:ext uri="{BB962C8B-B14F-4D97-AF65-F5344CB8AC3E}">
        <p14:creationId xmlns:p14="http://schemas.microsoft.com/office/powerpoint/2010/main" val="2574591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F11D57-54B2-4EDD-DF6D-F6C5CDBB9E03}"/>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Housing Ombudsman Determination Review</a:t>
            </a:r>
          </a:p>
        </p:txBody>
      </p:sp>
      <p:sp>
        <p:nvSpPr>
          <p:cNvPr id="3" name="Content Placeholder 2">
            <a:extLst>
              <a:ext uri="{FF2B5EF4-FFF2-40B4-BE49-F238E27FC236}">
                <a16:creationId xmlns:a16="http://schemas.microsoft.com/office/drawing/2014/main" id="{8D99F674-ED11-F811-498B-3C08FEFD3B51}"/>
              </a:ext>
            </a:extLst>
          </p:cNvPr>
          <p:cNvSpPr>
            <a:spLocks noGrp="1"/>
          </p:cNvSpPr>
          <p:nvPr>
            <p:ph idx="1"/>
          </p:nvPr>
        </p:nvSpPr>
        <p:spPr>
          <a:xfrm>
            <a:off x="4810259" y="167268"/>
            <a:ext cx="6555347" cy="6028259"/>
          </a:xfrm>
        </p:spPr>
        <p:txBody>
          <a:bodyPr anchor="ctr">
            <a:normAutofit/>
          </a:bodyPr>
          <a:lstStyle/>
          <a:p>
            <a:pPr marL="0" indent="0" algn="l">
              <a:buNone/>
            </a:pPr>
            <a:r>
              <a:rPr lang="en-GB" sz="1800" b="1" i="0" u="none" strike="noStrike" baseline="0">
                <a:latin typeface="ArialMT"/>
              </a:rPr>
              <a:t>Lessons Learnt</a:t>
            </a:r>
          </a:p>
          <a:p>
            <a:pPr marL="0" indent="0" algn="l">
              <a:buNone/>
            </a:pPr>
            <a:endParaRPr lang="en-GB" sz="1800">
              <a:latin typeface="ArialMT"/>
            </a:endParaRPr>
          </a:p>
          <a:p>
            <a:r>
              <a:rPr lang="en-GB" sz="1800"/>
              <a:t>Record keeping and approach</a:t>
            </a:r>
          </a:p>
          <a:p>
            <a:r>
              <a:rPr lang="en-GB" sz="1800"/>
              <a:t>Not considering tenants medical needs</a:t>
            </a:r>
          </a:p>
          <a:p>
            <a:r>
              <a:rPr lang="en-GB" sz="1800"/>
              <a:t>Sense check information before it being sent to the ombudsman – talked about how we calculate usage of heating and calculations.</a:t>
            </a:r>
          </a:p>
          <a:p>
            <a:r>
              <a:rPr lang="en-GB" sz="1800"/>
              <a:t>Evidence gathered needs to have a reference point</a:t>
            </a:r>
          </a:p>
          <a:p>
            <a:r>
              <a:rPr lang="en-GB" sz="1800"/>
              <a:t>Internal communication and language used when dealing with customers – concerning approach from the landlord.</a:t>
            </a:r>
          </a:p>
          <a:p>
            <a:r>
              <a:rPr lang="en-GB" sz="1800"/>
              <a:t>Need to consider a whole house approach.</a:t>
            </a:r>
          </a:p>
          <a:p>
            <a:pPr marL="0" indent="0" algn="l">
              <a:buNone/>
            </a:pPr>
            <a:endParaRPr lang="en-GB" sz="1800" b="0" i="0" u="none" strike="noStrike" baseline="0">
              <a:latin typeface="ArialMT"/>
            </a:endParaRPr>
          </a:p>
        </p:txBody>
      </p:sp>
    </p:spTree>
    <p:extLst>
      <p:ext uri="{BB962C8B-B14F-4D97-AF65-F5344CB8AC3E}">
        <p14:creationId xmlns:p14="http://schemas.microsoft.com/office/powerpoint/2010/main" val="4091657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02D44074-0B69-4F0C-A7B3-5645CE40D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EDD14A8-E080-9E6C-F129-571E64D9DE70}"/>
              </a:ext>
            </a:extLst>
          </p:cNvPr>
          <p:cNvPicPr>
            <a:picLocks noChangeAspect="1"/>
          </p:cNvPicPr>
          <p:nvPr/>
        </p:nvPicPr>
        <p:blipFill>
          <a:blip r:embed="rId3"/>
          <a:stretch>
            <a:fillRect/>
          </a:stretch>
        </p:blipFill>
        <p:spPr>
          <a:xfrm>
            <a:off x="467539" y="543735"/>
            <a:ext cx="6580032" cy="5018121"/>
          </a:xfrm>
          <a:prstGeom prst="rect">
            <a:avLst/>
          </a:prstGeom>
        </p:spPr>
      </p:pic>
      <p:pic>
        <p:nvPicPr>
          <p:cNvPr id="9" name="Picture 8">
            <a:extLst>
              <a:ext uri="{FF2B5EF4-FFF2-40B4-BE49-F238E27FC236}">
                <a16:creationId xmlns:a16="http://schemas.microsoft.com/office/drawing/2014/main" id="{D3B3D7C3-FB21-02DF-032B-481C25986776}"/>
              </a:ext>
            </a:extLst>
          </p:cNvPr>
          <p:cNvPicPr>
            <a:picLocks noChangeAspect="1"/>
          </p:cNvPicPr>
          <p:nvPr/>
        </p:nvPicPr>
        <p:blipFill>
          <a:blip r:embed="rId4"/>
          <a:stretch>
            <a:fillRect/>
          </a:stretch>
        </p:blipFill>
        <p:spPr>
          <a:xfrm>
            <a:off x="133001" y="5814561"/>
            <a:ext cx="9733084" cy="403358"/>
          </a:xfrm>
          <a:prstGeom prst="rect">
            <a:avLst/>
          </a:prstGeom>
        </p:spPr>
      </p:pic>
      <p:pic>
        <p:nvPicPr>
          <p:cNvPr id="6" name="Content Placeholder 5">
            <a:extLst>
              <a:ext uri="{FF2B5EF4-FFF2-40B4-BE49-F238E27FC236}">
                <a16:creationId xmlns:a16="http://schemas.microsoft.com/office/drawing/2014/main" id="{FAB72B01-9126-71EE-6737-DC0FD2E1AF7F}"/>
              </a:ext>
            </a:extLst>
          </p:cNvPr>
          <p:cNvPicPr>
            <a:picLocks noGrp="1" noChangeAspect="1"/>
          </p:cNvPicPr>
          <p:nvPr>
            <p:ph idx="1"/>
          </p:nvPr>
        </p:nvPicPr>
        <p:blipFill>
          <a:blip r:embed="rId5"/>
          <a:stretch>
            <a:fillRect/>
          </a:stretch>
        </p:blipFill>
        <p:spPr>
          <a:xfrm>
            <a:off x="133001" y="6117388"/>
            <a:ext cx="9733084" cy="353236"/>
          </a:xfrm>
        </p:spPr>
      </p:pic>
      <p:sp>
        <p:nvSpPr>
          <p:cNvPr id="2" name="Title 1">
            <a:extLst>
              <a:ext uri="{FF2B5EF4-FFF2-40B4-BE49-F238E27FC236}">
                <a16:creationId xmlns:a16="http://schemas.microsoft.com/office/drawing/2014/main" id="{AF06E6BC-0459-FC45-14A4-26FBC5345C1D}"/>
              </a:ext>
            </a:extLst>
          </p:cNvPr>
          <p:cNvSpPr>
            <a:spLocks noGrp="1"/>
          </p:cNvSpPr>
          <p:nvPr>
            <p:ph type="title"/>
          </p:nvPr>
        </p:nvSpPr>
        <p:spPr>
          <a:xfrm>
            <a:off x="8153399" y="640081"/>
            <a:ext cx="3395133" cy="5574452"/>
          </a:xfrm>
          <a:prstGeom prst="ellipse">
            <a:avLst/>
          </a:prstGeom>
        </p:spPr>
        <p:txBody>
          <a:bodyPr vert="horz" lIns="91440" tIns="45720" rIns="91440" bIns="45720" rtlCol="0" anchor="ctr">
            <a:normAutofit/>
          </a:bodyPr>
          <a:lstStyle/>
          <a:p>
            <a:r>
              <a:rPr lang="en-US" sz="4100" kern="1200">
                <a:solidFill>
                  <a:srgbClr val="FFFFFF"/>
                </a:solidFill>
                <a:latin typeface="+mj-lt"/>
                <a:ea typeface="+mj-ea"/>
                <a:cs typeface="+mj-cs"/>
              </a:rPr>
              <a:t>TSM Q3 Results for Complaint Handling</a:t>
            </a:r>
          </a:p>
        </p:txBody>
      </p:sp>
    </p:spTree>
    <p:extLst>
      <p:ext uri="{BB962C8B-B14F-4D97-AF65-F5344CB8AC3E}">
        <p14:creationId xmlns:p14="http://schemas.microsoft.com/office/powerpoint/2010/main" val="1917392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418A3B-41F9-9BB5-3CC7-8C5E166B2DAD}"/>
              </a:ext>
            </a:extLst>
          </p:cNvPr>
          <p:cNvSpPr>
            <a:spLocks noGrp="1"/>
          </p:cNvSpPr>
          <p:nvPr>
            <p:ph type="title"/>
          </p:nvPr>
        </p:nvSpPr>
        <p:spPr>
          <a:xfrm>
            <a:off x="6340141" y="3798106"/>
            <a:ext cx="4805996" cy="1297115"/>
          </a:xfrm>
        </p:spPr>
        <p:txBody>
          <a:bodyPr vert="horz" lIns="91440" tIns="45720" rIns="91440" bIns="45720" rtlCol="0" anchor="t">
            <a:normAutofit fontScale="90000"/>
          </a:bodyPr>
          <a:lstStyle/>
          <a:p>
            <a:r>
              <a:rPr lang="en-US" sz="4000" kern="1200">
                <a:solidFill>
                  <a:schemeClr val="tx2"/>
                </a:solidFill>
                <a:latin typeface="+mj-lt"/>
                <a:ea typeface="+mj-ea"/>
                <a:cs typeface="+mj-cs"/>
              </a:rPr>
              <a:t>Over to you for Preventative Actions Identified this Quarter</a:t>
            </a:r>
          </a:p>
        </p:txBody>
      </p:sp>
      <p:pic>
        <p:nvPicPr>
          <p:cNvPr id="7" name="Graphic 6" descr="Warning">
            <a:extLst>
              <a:ext uri="{FF2B5EF4-FFF2-40B4-BE49-F238E27FC236}">
                <a16:creationId xmlns:a16="http://schemas.microsoft.com/office/drawing/2014/main" id="{C427CF10-0A41-C4CE-D1C2-A22152373CF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23959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48F4CC-887F-2E65-4AEB-46C99BC2D818}"/>
              </a:ext>
            </a:extLst>
          </p:cNvPr>
          <p:cNvSpPr>
            <a:spLocks noGrp="1"/>
          </p:cNvSpPr>
          <p:nvPr>
            <p:ph type="title"/>
          </p:nvPr>
        </p:nvSpPr>
        <p:spPr>
          <a:xfrm>
            <a:off x="838200" y="557188"/>
            <a:ext cx="10515600" cy="1133499"/>
          </a:xfrm>
        </p:spPr>
        <p:txBody>
          <a:bodyPr>
            <a:normAutofit/>
          </a:bodyPr>
          <a:lstStyle/>
          <a:p>
            <a:pPr algn="ctr"/>
            <a:r>
              <a:rPr lang="en-GB" sz="5200"/>
              <a:t>Up Next…</a:t>
            </a:r>
          </a:p>
        </p:txBody>
      </p:sp>
      <p:graphicFrame>
        <p:nvGraphicFramePr>
          <p:cNvPr id="13" name="Content Placeholder 2">
            <a:extLst>
              <a:ext uri="{FF2B5EF4-FFF2-40B4-BE49-F238E27FC236}">
                <a16:creationId xmlns:a16="http://schemas.microsoft.com/office/drawing/2014/main" id="{6108C48A-341D-8B05-78B2-2FA2F7926C1B}"/>
              </a:ext>
            </a:extLst>
          </p:cNvPr>
          <p:cNvGraphicFramePr>
            <a:graphicFrameLocks noGrp="1"/>
          </p:cNvGraphicFramePr>
          <p:nvPr>
            <p:ph idx="1"/>
            <p:extLst>
              <p:ext uri="{D42A27DB-BD31-4B8C-83A1-F6EECF244321}">
                <p14:modId xmlns:p14="http://schemas.microsoft.com/office/powerpoint/2010/main" val="3776232156"/>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85892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4BDE8A1-CF8E-50A0-53FD-2B909A9BDA06}"/>
              </a:ext>
            </a:extLst>
          </p:cNvPr>
          <p:cNvSpPr>
            <a:spLocks noGrp="1"/>
          </p:cNvSpPr>
          <p:nvPr>
            <p:ph type="title"/>
          </p:nvPr>
        </p:nvSpPr>
        <p:spPr>
          <a:xfrm>
            <a:off x="777240" y="731519"/>
            <a:ext cx="2845191" cy="3237579"/>
          </a:xfrm>
        </p:spPr>
        <p:txBody>
          <a:bodyPr>
            <a:normAutofit/>
          </a:bodyPr>
          <a:lstStyle/>
          <a:p>
            <a:r>
              <a:rPr lang="en-GB" sz="3800">
                <a:solidFill>
                  <a:srgbClr val="FFFFFF"/>
                </a:solidFill>
              </a:rPr>
              <a:t>Agenda</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D2EDA83-7EF0-4119-0DE7-AA165E09CF60}"/>
              </a:ext>
            </a:extLst>
          </p:cNvPr>
          <p:cNvSpPr>
            <a:spLocks noGrp="1"/>
          </p:cNvSpPr>
          <p:nvPr>
            <p:ph idx="1"/>
          </p:nvPr>
        </p:nvSpPr>
        <p:spPr>
          <a:xfrm>
            <a:off x="4379709" y="686862"/>
            <a:ext cx="7037591" cy="5475129"/>
          </a:xfrm>
        </p:spPr>
        <p:txBody>
          <a:bodyPr anchor="ctr">
            <a:normAutofit/>
          </a:bodyPr>
          <a:lstStyle/>
          <a:p>
            <a:r>
              <a:rPr lang="en-GB" sz="2600" dirty="0"/>
              <a:t>Welcome &amp; Introductions</a:t>
            </a:r>
          </a:p>
          <a:p>
            <a:r>
              <a:rPr lang="en-GB" sz="2600" dirty="0"/>
              <a:t>Actions from Last Meeting –</a:t>
            </a:r>
          </a:p>
          <a:p>
            <a:r>
              <a:rPr lang="en-GB" sz="2600" dirty="0"/>
              <a:t>Q3 figures trends &amp; preventative actions</a:t>
            </a:r>
          </a:p>
          <a:p>
            <a:r>
              <a:rPr lang="en-GB" sz="2600" dirty="0"/>
              <a:t>Housing Ombudsman/Regulator update</a:t>
            </a:r>
          </a:p>
          <a:p>
            <a:r>
              <a:rPr lang="en-GB" sz="2600" dirty="0"/>
              <a:t>TSM Q3 results </a:t>
            </a:r>
          </a:p>
          <a:p>
            <a:r>
              <a:rPr lang="en-GB" sz="2600" dirty="0"/>
              <a:t>Preventative Actions for this quarter</a:t>
            </a:r>
          </a:p>
          <a:p>
            <a:r>
              <a:rPr lang="en-GB" sz="2600" dirty="0"/>
              <a:t>Up Next…</a:t>
            </a:r>
          </a:p>
          <a:p>
            <a:r>
              <a:rPr lang="en-GB" sz="2600" dirty="0"/>
              <a:t>AOB</a:t>
            </a:r>
          </a:p>
          <a:p>
            <a:endParaRPr lang="en-GB" sz="2600" dirty="0"/>
          </a:p>
          <a:p>
            <a:endParaRPr lang="en-GB" sz="2600" dirty="0"/>
          </a:p>
        </p:txBody>
      </p:sp>
    </p:spTree>
    <p:extLst>
      <p:ext uri="{BB962C8B-B14F-4D97-AF65-F5344CB8AC3E}">
        <p14:creationId xmlns:p14="http://schemas.microsoft.com/office/powerpoint/2010/main" val="541482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187F5F-3222-5799-FD9B-93D1B4CFA442}"/>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Actions from Previous Meeting</a:t>
            </a:r>
          </a:p>
        </p:txBody>
      </p:sp>
      <p:sp>
        <p:nvSpPr>
          <p:cNvPr id="3" name="Content Placeholder 2">
            <a:extLst>
              <a:ext uri="{FF2B5EF4-FFF2-40B4-BE49-F238E27FC236}">
                <a16:creationId xmlns:a16="http://schemas.microsoft.com/office/drawing/2014/main" id="{D4FAE4FD-43A7-737D-7B0B-BEE25E4BC0CF}"/>
              </a:ext>
            </a:extLst>
          </p:cNvPr>
          <p:cNvSpPr>
            <a:spLocks noGrp="1"/>
          </p:cNvSpPr>
          <p:nvPr>
            <p:ph idx="1"/>
          </p:nvPr>
        </p:nvSpPr>
        <p:spPr>
          <a:xfrm>
            <a:off x="4810259" y="649480"/>
            <a:ext cx="6555347" cy="5546047"/>
          </a:xfrm>
        </p:spPr>
        <p:txBody>
          <a:bodyPr vert="horz" lIns="91440" tIns="45720" rIns="91440" bIns="45720" rtlCol="0" anchor="ctr">
            <a:normAutofit/>
          </a:bodyPr>
          <a:lstStyle/>
          <a:p>
            <a:r>
              <a:rPr lang="en-GB" sz="1100" b="1" i="0" dirty="0">
                <a:effectLst/>
                <a:latin typeface="Calibri"/>
                <a:cs typeface="Calibri"/>
              </a:rPr>
              <a:t>ACTION: Come back to the group with data around average zap carbon times and how we are keeping tenants in the loop around their damp and mould case.</a:t>
            </a:r>
          </a:p>
          <a:p>
            <a:r>
              <a:rPr lang="en-GB" sz="1100" dirty="0">
                <a:ea typeface="+mn-lt"/>
                <a:cs typeface="+mn-lt"/>
              </a:rPr>
              <a:t>At present, our referrals are as per the ‘Standard referral’s’ route. Any repairs noted are advised to the customer at the point of survey.  Regarding the works arising from surveys, where works are issued to the DLO- yes, contact is then down to the DLO/ Scheduling team to arrange with the customer. With regards to works that require the quotation route, the customer is contacted by the contractor to arrange a visit to quote, and then the quote is passed to us.  At present- we are having some delays due to the documentation supplied by contractors, but this should be resolved shortly. At present- we are having some delays due to the documentation supplied by contractors, but this should be resolved shortly.  Call resident within 5 Working Days of receiving the job referral and book in job with the resident.</a:t>
            </a:r>
          </a:p>
          <a:p>
            <a:pPr marL="0" indent="0">
              <a:buNone/>
            </a:pPr>
            <a:r>
              <a:rPr lang="en-GB" sz="1100" dirty="0">
                <a:ea typeface="+mn-lt"/>
                <a:cs typeface="+mn-lt"/>
              </a:rPr>
              <a:t>• Book in and complete the onsite HHPC assessment within 20 Working Days of receiving referral.</a:t>
            </a:r>
            <a:endParaRPr lang="en-GB" sz="1100" dirty="0">
              <a:cs typeface="Calibri" panose="020F0502020204030204"/>
            </a:endParaRPr>
          </a:p>
          <a:p>
            <a:pPr marL="0" indent="0">
              <a:buNone/>
            </a:pPr>
            <a:r>
              <a:rPr lang="en-GB" sz="1100" dirty="0">
                <a:ea typeface="+mn-lt"/>
                <a:cs typeface="+mn-lt"/>
              </a:rPr>
              <a:t>• Repairs to be uploaded to the </a:t>
            </a:r>
            <a:r>
              <a:rPr lang="en-GB" sz="1100" dirty="0" err="1">
                <a:ea typeface="+mn-lt"/>
                <a:cs typeface="+mn-lt"/>
              </a:rPr>
              <a:t>ZapPortal</a:t>
            </a:r>
            <a:r>
              <a:rPr lang="en-GB" sz="1100" dirty="0">
                <a:ea typeface="+mn-lt"/>
                <a:cs typeface="+mn-lt"/>
              </a:rPr>
              <a:t> within 7 working days of the visit.</a:t>
            </a:r>
            <a:endParaRPr lang="en-GB" sz="1100" dirty="0">
              <a:cs typeface="Calibri" panose="020F0502020204030204"/>
            </a:endParaRPr>
          </a:p>
          <a:p>
            <a:pPr marL="0" indent="0">
              <a:buNone/>
            </a:pPr>
            <a:r>
              <a:rPr lang="en-GB" sz="1100" dirty="0">
                <a:ea typeface="+mn-lt"/>
                <a:cs typeface="+mn-lt"/>
              </a:rPr>
              <a:t>• HHPC report to be sent to client within 28 Working Days of receiving the referral.</a:t>
            </a:r>
            <a:endParaRPr lang="en-GB" sz="1100" dirty="0">
              <a:cs typeface="Calibri" panose="020F0502020204030204"/>
            </a:endParaRPr>
          </a:p>
          <a:p>
            <a:pPr rtl="0" fontAlgn="base"/>
            <a:r>
              <a:rPr lang="en-GB" sz="1100" b="1" i="0" dirty="0">
                <a:effectLst/>
                <a:latin typeface="Calibri"/>
                <a:cs typeface="Calibri"/>
              </a:rPr>
              <a:t>ACTION: Find out and get back to group about how previous contractor communicated with tenants and where the problems were</a:t>
            </a:r>
            <a:r>
              <a:rPr lang="en-GB" sz="1100" b="0" i="0" dirty="0">
                <a:effectLst/>
                <a:latin typeface="Calibri"/>
                <a:cs typeface="Calibri"/>
              </a:rPr>
              <a:t> </a:t>
            </a:r>
            <a:endParaRPr lang="en-GB" sz="1100" b="0" i="0" dirty="0">
              <a:effectLst/>
              <a:latin typeface="Segoe UI" panose="020B0502040204020203" pitchFamily="34" charset="0"/>
              <a:cs typeface="Segoe UI" panose="020B0502040204020203" pitchFamily="34" charset="0"/>
            </a:endParaRPr>
          </a:p>
          <a:p>
            <a:pPr lvl="1"/>
            <a:r>
              <a:rPr lang="en-GB" sz="1100" dirty="0">
                <a:latin typeface="Arial"/>
                <a:cs typeface="Arial"/>
              </a:rPr>
              <a:t>Contractor allegedly repeatedly failed to respond to contact from customers, however this was our fault as well as we never proactively managed communications as part of the contract management.</a:t>
            </a:r>
            <a:endParaRPr lang="en-GB" sz="1100" dirty="0">
              <a:latin typeface="Calibri"/>
              <a:cs typeface="Calibri"/>
            </a:endParaRPr>
          </a:p>
          <a:p>
            <a:pPr lvl="1">
              <a:buFont typeface="Courier New" panose="020B0604020202020204" pitchFamily="34" charset="0"/>
              <a:buChar char="o"/>
            </a:pPr>
            <a:endParaRPr lang="en-GB" sz="1100" dirty="0">
              <a:latin typeface="Calibri"/>
              <a:cs typeface="Calibri"/>
            </a:endParaRPr>
          </a:p>
          <a:p>
            <a:pPr rtl="0" fontAlgn="base"/>
            <a:r>
              <a:rPr lang="en-GB" sz="1100" b="1" i="0" dirty="0">
                <a:effectLst/>
                <a:latin typeface="Calibri"/>
                <a:cs typeface="Calibri"/>
              </a:rPr>
              <a:t>ACTION: Discover if the new contractors do communicate to the tenants and what their process is? </a:t>
            </a:r>
            <a:r>
              <a:rPr lang="en-GB" sz="1100" b="0" i="0" dirty="0">
                <a:effectLst/>
                <a:latin typeface="Calibri"/>
                <a:cs typeface="Calibri"/>
              </a:rPr>
              <a:t> </a:t>
            </a:r>
            <a:endParaRPr lang="en-GB" sz="1100" b="0" i="0" dirty="0">
              <a:effectLst/>
              <a:latin typeface="Segoe UI" panose="020B0502040204020203" pitchFamily="34" charset="0"/>
              <a:cs typeface="Segoe UI" panose="020B0502040204020203" pitchFamily="34" charset="0"/>
            </a:endParaRPr>
          </a:p>
          <a:p>
            <a:pPr>
              <a:buNone/>
            </a:pPr>
            <a:r>
              <a:rPr lang="en-GB" sz="1100" dirty="0">
                <a:latin typeface="Arial"/>
                <a:cs typeface="Arial"/>
              </a:rPr>
              <a:t>In relation to Contractors, when they receive jobs through our interface, they contact our residents directly to arrange appointments. If any follow-on works are required, they email our compliance mailbox, and we will raise additional work orders/purchase orders to ensure these works are undertaken. Contractor will contact the resident again directly to arrange any further appointments. If there are any issues with no access, this all gets logged and after 3 no access tries it is escalated back to our compliance team where legal procedures will start. </a:t>
            </a:r>
            <a:endParaRPr lang="en-GB" sz="1100" dirty="0"/>
          </a:p>
          <a:p>
            <a:pPr marL="0" indent="0">
              <a:buNone/>
            </a:pPr>
            <a:endParaRPr lang="en-GB" sz="1100" dirty="0">
              <a:cs typeface="Calibri"/>
            </a:endParaRPr>
          </a:p>
        </p:txBody>
      </p:sp>
    </p:spTree>
    <p:extLst>
      <p:ext uri="{BB962C8B-B14F-4D97-AF65-F5344CB8AC3E}">
        <p14:creationId xmlns:p14="http://schemas.microsoft.com/office/powerpoint/2010/main" val="4151355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46B6A-59DB-7ED2-6E6D-1013C77DF680}"/>
              </a:ext>
            </a:extLst>
          </p:cNvPr>
          <p:cNvSpPr>
            <a:spLocks noGrp="1"/>
          </p:cNvSpPr>
          <p:nvPr>
            <p:ph type="title"/>
          </p:nvPr>
        </p:nvSpPr>
        <p:spPr/>
        <p:txBody>
          <a:bodyPr/>
          <a:lstStyle/>
          <a:p>
            <a:r>
              <a:rPr lang="en-GB"/>
              <a:t>Housing Repair Complaints Q3</a:t>
            </a:r>
          </a:p>
        </p:txBody>
      </p:sp>
      <p:sp>
        <p:nvSpPr>
          <p:cNvPr id="5" name="TextBox 4">
            <a:extLst>
              <a:ext uri="{FF2B5EF4-FFF2-40B4-BE49-F238E27FC236}">
                <a16:creationId xmlns:a16="http://schemas.microsoft.com/office/drawing/2014/main" id="{20500AC4-08ED-6DD8-D65D-598E9C88F92C}"/>
              </a:ext>
            </a:extLst>
          </p:cNvPr>
          <p:cNvSpPr txBox="1"/>
          <p:nvPr/>
        </p:nvSpPr>
        <p:spPr>
          <a:xfrm>
            <a:off x="838200" y="3434749"/>
            <a:ext cx="10515600" cy="3539430"/>
          </a:xfrm>
          <a:prstGeom prst="rect">
            <a:avLst/>
          </a:prstGeom>
          <a:noFill/>
        </p:spPr>
        <p:txBody>
          <a:bodyPr wrap="square" rtlCol="0">
            <a:spAutoFit/>
          </a:bodyPr>
          <a:lstStyle/>
          <a:p>
            <a:r>
              <a:rPr lang="en-GB" sz="1400" u="sng"/>
              <a:t>Response Times</a:t>
            </a:r>
          </a:p>
          <a:p>
            <a:r>
              <a:rPr lang="en-GB" sz="1400"/>
              <a:t>Building Services responded to 129 complaints in Q3, with 87 (67.4%) of these complaint responses breaching the 10-day deadline.</a:t>
            </a:r>
          </a:p>
          <a:p>
            <a:r>
              <a:rPr lang="en-GB" sz="1400"/>
              <a:t>Asset Management responded to 3 complaints in Q3, with 3 (100%) of these complaint responses breaching the 10-day deadline.</a:t>
            </a:r>
          </a:p>
          <a:p>
            <a:r>
              <a:rPr lang="en-GB" sz="1400"/>
              <a:t>Asset Compliance responded to 54 complaints in Q3, with 45 (83.3%) of these complaint responses breaching the 10-day deadline.</a:t>
            </a:r>
          </a:p>
          <a:p>
            <a:endParaRPr lang="en-GB" sz="1400"/>
          </a:p>
          <a:p>
            <a:r>
              <a:rPr lang="en-GB" sz="1400" u="sng"/>
              <a:t>Themes &amp; Trends</a:t>
            </a:r>
          </a:p>
          <a:p>
            <a:r>
              <a:rPr lang="en-GB" sz="1400"/>
              <a:t>We are seeing a very high uphold rate of complaints, during Q3 the whole Housing Repair service upheld 168 (90.3%) complaints of the 186 complaints responded to. </a:t>
            </a:r>
          </a:p>
          <a:p>
            <a:endParaRPr lang="en-GB" sz="1400"/>
          </a:p>
          <a:p>
            <a:r>
              <a:rPr lang="en-GB" sz="1400"/>
              <a:t>We are continuing to uphold complaints for:</a:t>
            </a:r>
          </a:p>
          <a:p>
            <a:r>
              <a:rPr lang="en-GB" sz="1400"/>
              <a:t>- A lack of communication</a:t>
            </a:r>
          </a:p>
          <a:p>
            <a:r>
              <a:rPr lang="en-GB" sz="1400"/>
              <a:t>- Delays to repairs</a:t>
            </a:r>
          </a:p>
          <a:p>
            <a:endParaRPr lang="en-GB" sz="1400"/>
          </a:p>
          <a:p>
            <a:r>
              <a:rPr lang="en-GB" sz="1400"/>
              <a:t>Due to the time of year, we have also seen an increase of complaints regarding damp and mould, and a lack of preventative action. We have also had complaints regarding </a:t>
            </a:r>
            <a:r>
              <a:rPr lang="en-GB" sz="1400" err="1"/>
              <a:t>ZapCarbon</a:t>
            </a:r>
            <a:r>
              <a:rPr lang="en-GB" sz="1400"/>
              <a:t> which have been fed back to Richard Spencer and addressed in contractor meetings.</a:t>
            </a:r>
          </a:p>
          <a:p>
            <a:endParaRPr lang="en-GB" sz="1400" u="sng"/>
          </a:p>
        </p:txBody>
      </p:sp>
      <p:graphicFrame>
        <p:nvGraphicFramePr>
          <p:cNvPr id="7" name="Content Placeholder 6">
            <a:extLst>
              <a:ext uri="{FF2B5EF4-FFF2-40B4-BE49-F238E27FC236}">
                <a16:creationId xmlns:a16="http://schemas.microsoft.com/office/drawing/2014/main" id="{CC7717DF-DA54-0024-E6ED-9B16BE1F833C}"/>
              </a:ext>
            </a:extLst>
          </p:cNvPr>
          <p:cNvGraphicFramePr>
            <a:graphicFrameLocks noGrp="1"/>
          </p:cNvGraphicFramePr>
          <p:nvPr>
            <p:ph idx="1"/>
            <p:extLst>
              <p:ext uri="{D42A27DB-BD31-4B8C-83A1-F6EECF244321}">
                <p14:modId xmlns:p14="http://schemas.microsoft.com/office/powerpoint/2010/main" val="2269612900"/>
              </p:ext>
            </p:extLst>
          </p:nvPr>
        </p:nvGraphicFramePr>
        <p:xfrm>
          <a:off x="838200" y="1690688"/>
          <a:ext cx="7391400" cy="1732564"/>
        </p:xfrm>
        <a:graphic>
          <a:graphicData uri="http://schemas.openxmlformats.org/drawingml/2006/table">
            <a:tbl>
              <a:tblPr/>
              <a:tblGrid>
                <a:gridCol w="1332876">
                  <a:extLst>
                    <a:ext uri="{9D8B030D-6E8A-4147-A177-3AD203B41FA5}">
                      <a16:colId xmlns:a16="http://schemas.microsoft.com/office/drawing/2014/main" val="1215128937"/>
                    </a:ext>
                  </a:extLst>
                </a:gridCol>
                <a:gridCol w="1800246">
                  <a:extLst>
                    <a:ext uri="{9D8B030D-6E8A-4147-A177-3AD203B41FA5}">
                      <a16:colId xmlns:a16="http://schemas.microsoft.com/office/drawing/2014/main" val="1151545503"/>
                    </a:ext>
                  </a:extLst>
                </a:gridCol>
                <a:gridCol w="1782937">
                  <a:extLst>
                    <a:ext uri="{9D8B030D-6E8A-4147-A177-3AD203B41FA5}">
                      <a16:colId xmlns:a16="http://schemas.microsoft.com/office/drawing/2014/main" val="2707014678"/>
                    </a:ext>
                  </a:extLst>
                </a:gridCol>
                <a:gridCol w="1644457">
                  <a:extLst>
                    <a:ext uri="{9D8B030D-6E8A-4147-A177-3AD203B41FA5}">
                      <a16:colId xmlns:a16="http://schemas.microsoft.com/office/drawing/2014/main" val="1058434048"/>
                    </a:ext>
                  </a:extLst>
                </a:gridCol>
                <a:gridCol w="830884">
                  <a:extLst>
                    <a:ext uri="{9D8B030D-6E8A-4147-A177-3AD203B41FA5}">
                      <a16:colId xmlns:a16="http://schemas.microsoft.com/office/drawing/2014/main" val="3459389392"/>
                    </a:ext>
                  </a:extLst>
                </a:gridCol>
              </a:tblGrid>
              <a:tr h="433141">
                <a:tc>
                  <a:txBody>
                    <a:bodyPr/>
                    <a:lstStyle/>
                    <a:p>
                      <a:pPr algn="l" fontAlgn="ctr"/>
                      <a:r>
                        <a:rPr lang="en-GB" sz="1600" b="1" i="0" u="none" strike="noStrike">
                          <a:solidFill>
                            <a:srgbClr val="FFFFFF"/>
                          </a:solidFill>
                          <a:effectLst/>
                          <a:latin typeface="+mn-lt"/>
                        </a:rPr>
                        <a:t>Q1 – Received</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BMBS</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Asset Management</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Asset Compliance</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Total</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extLst>
                  <a:ext uri="{0D108BD9-81ED-4DB2-BD59-A6C34878D82A}">
                    <a16:rowId xmlns:a16="http://schemas.microsoft.com/office/drawing/2014/main" val="2326931113"/>
                  </a:ext>
                </a:extLst>
              </a:tr>
              <a:tr h="433141">
                <a:tc>
                  <a:txBody>
                    <a:bodyPr/>
                    <a:lstStyle/>
                    <a:p>
                      <a:pPr algn="l" fontAlgn="ctr"/>
                      <a:r>
                        <a:rPr lang="en-GB" sz="1600" b="1" i="0" u="none" strike="noStrike">
                          <a:solidFill>
                            <a:srgbClr val="000000"/>
                          </a:solidFill>
                          <a:effectLst/>
                          <a:latin typeface="+mn-lt"/>
                        </a:rPr>
                        <a:t>2022/23</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000000"/>
                          </a:solidFill>
                          <a:effectLst/>
                          <a:latin typeface="+mn-lt"/>
                        </a:rPr>
                        <a:t>73</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000000"/>
                          </a:solidFill>
                          <a:effectLst/>
                          <a:latin typeface="+mn-lt"/>
                        </a:rPr>
                        <a:t>25</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000000"/>
                          </a:solidFill>
                          <a:effectLst/>
                          <a:latin typeface="+mn-lt"/>
                        </a:rPr>
                        <a:t>50</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000000"/>
                          </a:solidFill>
                          <a:effectLst/>
                          <a:latin typeface="+mn-lt"/>
                        </a:rPr>
                        <a:t>148</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306385676"/>
                  </a:ext>
                </a:extLst>
              </a:tr>
              <a:tr h="433141">
                <a:tc>
                  <a:txBody>
                    <a:bodyPr/>
                    <a:lstStyle/>
                    <a:p>
                      <a:pPr algn="l" fontAlgn="ctr"/>
                      <a:r>
                        <a:rPr lang="en-GB" sz="1600" b="1" i="0" u="none" strike="noStrike">
                          <a:solidFill>
                            <a:srgbClr val="000000"/>
                          </a:solidFill>
                          <a:effectLst/>
                          <a:latin typeface="+mn-lt"/>
                        </a:rPr>
                        <a:t>2023/24</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a:solidFill>
                            <a:srgbClr val="000000"/>
                          </a:solidFill>
                          <a:effectLst/>
                          <a:latin typeface="+mn-lt"/>
                        </a:rPr>
                        <a:t>129</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a:solidFill>
                            <a:srgbClr val="000000"/>
                          </a:solidFill>
                          <a:effectLst/>
                          <a:latin typeface="+mn-lt"/>
                        </a:rPr>
                        <a:t>2</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a:solidFill>
                            <a:srgbClr val="000000"/>
                          </a:solidFill>
                          <a:effectLst/>
                          <a:latin typeface="+mn-lt"/>
                        </a:rPr>
                        <a:t>64</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a:solidFill>
                            <a:srgbClr val="000000"/>
                          </a:solidFill>
                          <a:effectLst/>
                          <a:latin typeface="+mn-lt"/>
                        </a:rPr>
                        <a:t>195</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1854189097"/>
                  </a:ext>
                </a:extLst>
              </a:tr>
              <a:tr h="433141">
                <a:tc>
                  <a:txBody>
                    <a:bodyPr/>
                    <a:lstStyle/>
                    <a:p>
                      <a:pPr algn="l" fontAlgn="ctr"/>
                      <a:r>
                        <a:rPr lang="en-GB" sz="1600" b="1" i="0" u="none" strike="noStrike">
                          <a:solidFill>
                            <a:srgbClr val="000000"/>
                          </a:solidFill>
                          <a:effectLst/>
                          <a:latin typeface="+mn-lt"/>
                        </a:rPr>
                        <a:t>% Change</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C00000"/>
                          </a:solidFill>
                          <a:effectLst/>
                          <a:latin typeface="+mn-lt"/>
                        </a:rPr>
                        <a:t>+76.1%</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70AD47"/>
                          </a:solidFill>
                          <a:effectLst/>
                          <a:latin typeface="+mn-lt"/>
                        </a:rPr>
                        <a:t>-92%</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C00000"/>
                          </a:solidFill>
                          <a:effectLst/>
                          <a:latin typeface="+mn-lt"/>
                        </a:rPr>
                        <a:t>+28%</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C00000"/>
                          </a:solidFill>
                          <a:effectLst/>
                          <a:latin typeface="+mn-lt"/>
                        </a:rPr>
                        <a:t>+31.8%</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1038901062"/>
                  </a:ext>
                </a:extLst>
              </a:tr>
            </a:tbl>
          </a:graphicData>
        </a:graphic>
      </p:graphicFrame>
    </p:spTree>
    <p:extLst>
      <p:ext uri="{BB962C8B-B14F-4D97-AF65-F5344CB8AC3E}">
        <p14:creationId xmlns:p14="http://schemas.microsoft.com/office/powerpoint/2010/main" val="1468755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1079A-1A1C-833E-3BAF-6C5A3B31B45B}"/>
              </a:ext>
            </a:extLst>
          </p:cNvPr>
          <p:cNvSpPr>
            <a:spLocks noGrp="1"/>
          </p:cNvSpPr>
          <p:nvPr>
            <p:ph type="title"/>
          </p:nvPr>
        </p:nvSpPr>
        <p:spPr>
          <a:xfrm>
            <a:off x="838200" y="365126"/>
            <a:ext cx="10515600" cy="584444"/>
          </a:xfrm>
        </p:spPr>
        <p:txBody>
          <a:bodyPr>
            <a:normAutofit fontScale="90000"/>
          </a:bodyPr>
          <a:lstStyle/>
          <a:p>
            <a:r>
              <a:rPr lang="en-GB" sz="3600"/>
              <a:t>Tenancy Services &amp; Housing Solutions Complaints Q4</a:t>
            </a:r>
          </a:p>
        </p:txBody>
      </p:sp>
      <p:sp>
        <p:nvSpPr>
          <p:cNvPr id="14" name="TextBox 13">
            <a:extLst>
              <a:ext uri="{FF2B5EF4-FFF2-40B4-BE49-F238E27FC236}">
                <a16:creationId xmlns:a16="http://schemas.microsoft.com/office/drawing/2014/main" id="{639B3520-C709-B316-CA94-133E5F752449}"/>
              </a:ext>
            </a:extLst>
          </p:cNvPr>
          <p:cNvSpPr txBox="1"/>
          <p:nvPr/>
        </p:nvSpPr>
        <p:spPr>
          <a:xfrm>
            <a:off x="712940" y="2464375"/>
            <a:ext cx="10515600" cy="3323987"/>
          </a:xfrm>
          <a:prstGeom prst="rect">
            <a:avLst/>
          </a:prstGeom>
          <a:noFill/>
        </p:spPr>
        <p:txBody>
          <a:bodyPr wrap="square">
            <a:spAutoFit/>
          </a:bodyPr>
          <a:lstStyle/>
          <a:p>
            <a:r>
              <a:rPr lang="en-GB" sz="1400" u="sng"/>
              <a:t>Response Times </a:t>
            </a:r>
          </a:p>
          <a:p>
            <a:r>
              <a:rPr lang="en-GB" sz="1400"/>
              <a:t>Tenancy Services responded to 19 complaints in Q3, with 2 of these complaint responses breaching the 10-day deadline.</a:t>
            </a:r>
          </a:p>
          <a:p>
            <a:r>
              <a:rPr lang="en-GB" sz="1400"/>
              <a:t>Housing Solutions responded to 4 complaints in Q3, with 0 of these complaint responses breaching the 10-day deadline.</a:t>
            </a:r>
          </a:p>
          <a:p>
            <a:endParaRPr lang="en-GB" sz="1400"/>
          </a:p>
          <a:p>
            <a:r>
              <a:rPr lang="en-GB" sz="1400" u="sng"/>
              <a:t>Themes &amp; Trends</a:t>
            </a:r>
          </a:p>
          <a:p>
            <a:r>
              <a:rPr lang="en-GB" sz="1400"/>
              <a:t>Tenancy Services:</a:t>
            </a:r>
          </a:p>
          <a:p>
            <a:r>
              <a:rPr lang="en-GB" sz="1400"/>
              <a:t>- Upheld 3 of the 19 complaints responded to. </a:t>
            </a:r>
          </a:p>
          <a:p>
            <a:endParaRPr lang="en-GB" sz="1400"/>
          </a:p>
          <a:p>
            <a:r>
              <a:rPr lang="en-GB" sz="1400"/>
              <a:t>There were complaints regarding:</a:t>
            </a:r>
          </a:p>
          <a:p>
            <a:r>
              <a:rPr lang="en-GB" sz="1400"/>
              <a:t>- No scheme manager on site</a:t>
            </a:r>
          </a:p>
          <a:p>
            <a:r>
              <a:rPr lang="en-GB" sz="1400"/>
              <a:t>- Anti-Social Behaviour</a:t>
            </a:r>
          </a:p>
          <a:p>
            <a:r>
              <a:rPr lang="en-GB" sz="1400"/>
              <a:t>- Rent Arrears/Charges</a:t>
            </a:r>
          </a:p>
          <a:p>
            <a:endParaRPr lang="en-GB" sz="1400"/>
          </a:p>
          <a:p>
            <a:r>
              <a:rPr lang="en-GB" sz="1400"/>
              <a:t>Housing Solutions:</a:t>
            </a:r>
          </a:p>
          <a:p>
            <a:r>
              <a:rPr lang="en-GB" sz="1400"/>
              <a:t>- Upheld one of the 4 complaints responded to in Q3, where we could have actioned a phone call in a more appropriate manner. </a:t>
            </a:r>
          </a:p>
        </p:txBody>
      </p:sp>
      <p:graphicFrame>
        <p:nvGraphicFramePr>
          <p:cNvPr id="6" name="Table 5">
            <a:extLst>
              <a:ext uri="{FF2B5EF4-FFF2-40B4-BE49-F238E27FC236}">
                <a16:creationId xmlns:a16="http://schemas.microsoft.com/office/drawing/2014/main" id="{53614F1F-E39A-F346-6295-4CAE4BB7C4B8}"/>
              </a:ext>
            </a:extLst>
          </p:cNvPr>
          <p:cNvGraphicFramePr>
            <a:graphicFrameLocks noGrp="1"/>
          </p:cNvGraphicFramePr>
          <p:nvPr>
            <p:extLst>
              <p:ext uri="{D42A27DB-BD31-4B8C-83A1-F6EECF244321}">
                <p14:modId xmlns:p14="http://schemas.microsoft.com/office/powerpoint/2010/main" val="2411607176"/>
              </p:ext>
            </p:extLst>
          </p:nvPr>
        </p:nvGraphicFramePr>
        <p:xfrm>
          <a:off x="838200" y="922344"/>
          <a:ext cx="6705600" cy="1380556"/>
        </p:xfrm>
        <a:graphic>
          <a:graphicData uri="http://schemas.openxmlformats.org/drawingml/2006/table">
            <a:tbl>
              <a:tblPr/>
              <a:tblGrid>
                <a:gridCol w="1732655">
                  <a:extLst>
                    <a:ext uri="{9D8B030D-6E8A-4147-A177-3AD203B41FA5}">
                      <a16:colId xmlns:a16="http://schemas.microsoft.com/office/drawing/2014/main" val="314107347"/>
                    </a:ext>
                  </a:extLst>
                </a:gridCol>
                <a:gridCol w="2655238">
                  <a:extLst>
                    <a:ext uri="{9D8B030D-6E8A-4147-A177-3AD203B41FA5}">
                      <a16:colId xmlns:a16="http://schemas.microsoft.com/office/drawing/2014/main" val="3127298746"/>
                    </a:ext>
                  </a:extLst>
                </a:gridCol>
                <a:gridCol w="2317707">
                  <a:extLst>
                    <a:ext uri="{9D8B030D-6E8A-4147-A177-3AD203B41FA5}">
                      <a16:colId xmlns:a16="http://schemas.microsoft.com/office/drawing/2014/main" val="1507583295"/>
                    </a:ext>
                  </a:extLst>
                </a:gridCol>
              </a:tblGrid>
              <a:tr h="345139">
                <a:tc>
                  <a:txBody>
                    <a:bodyPr/>
                    <a:lstStyle/>
                    <a:p>
                      <a:pPr algn="l" fontAlgn="ctr"/>
                      <a:r>
                        <a:rPr lang="en-GB" sz="1800" b="1" i="0" u="none" strike="noStrike">
                          <a:solidFill>
                            <a:srgbClr val="FFFFFF"/>
                          </a:solidFill>
                          <a:effectLst/>
                          <a:latin typeface="Calibri" panose="020F0502020204030204" pitchFamily="34" charset="0"/>
                        </a:rPr>
                        <a:t>Q1 – Received</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800" b="1" i="0" u="none" strike="noStrike">
                          <a:solidFill>
                            <a:srgbClr val="FFFFFF"/>
                          </a:solidFill>
                          <a:effectLst/>
                          <a:latin typeface="Calibri" panose="020F0502020204030204" pitchFamily="34" charset="0"/>
                        </a:rPr>
                        <a:t>Tenancy Management</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800" b="1" i="0" u="none" strike="noStrike">
                          <a:solidFill>
                            <a:srgbClr val="FFFFFF"/>
                          </a:solidFill>
                          <a:effectLst/>
                          <a:latin typeface="Calibri" panose="020F0502020204030204" pitchFamily="34" charset="0"/>
                        </a:rPr>
                        <a:t>Housing Solutions</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extLst>
                  <a:ext uri="{0D108BD9-81ED-4DB2-BD59-A6C34878D82A}">
                    <a16:rowId xmlns:a16="http://schemas.microsoft.com/office/drawing/2014/main" val="715308777"/>
                  </a:ext>
                </a:extLst>
              </a:tr>
              <a:tr h="345139">
                <a:tc>
                  <a:txBody>
                    <a:bodyPr/>
                    <a:lstStyle/>
                    <a:p>
                      <a:pPr algn="l" fontAlgn="ctr"/>
                      <a:r>
                        <a:rPr lang="en-GB" sz="1800" b="0" i="0" u="none" strike="noStrike">
                          <a:solidFill>
                            <a:srgbClr val="000000"/>
                          </a:solidFill>
                          <a:effectLst/>
                          <a:latin typeface="Calibri" panose="020F0502020204030204" pitchFamily="34" charset="0"/>
                        </a:rPr>
                        <a:t>2022/23</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a:solidFill>
                            <a:srgbClr val="000000"/>
                          </a:solidFill>
                          <a:effectLst/>
                          <a:latin typeface="Calibri" panose="020F0502020204030204" pitchFamily="34" charset="0"/>
                        </a:rPr>
                        <a:t>9</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a:solidFill>
                            <a:srgbClr val="000000"/>
                          </a:solidFill>
                          <a:effectLst/>
                          <a:latin typeface="Calibri" panose="020F0502020204030204" pitchFamily="34" charset="0"/>
                        </a:rPr>
                        <a:t>4</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3492785450"/>
                  </a:ext>
                </a:extLst>
              </a:tr>
              <a:tr h="345139">
                <a:tc>
                  <a:txBody>
                    <a:bodyPr/>
                    <a:lstStyle/>
                    <a:p>
                      <a:pPr algn="l" fontAlgn="ctr"/>
                      <a:r>
                        <a:rPr lang="en-GB" sz="1800" b="0" i="0" u="none" strike="noStrike">
                          <a:solidFill>
                            <a:srgbClr val="000000"/>
                          </a:solidFill>
                          <a:effectLst/>
                          <a:latin typeface="Calibri" panose="020F0502020204030204" pitchFamily="34" charset="0"/>
                        </a:rPr>
                        <a:t>2023/24</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800" b="0" i="0" u="none" strike="noStrike">
                          <a:solidFill>
                            <a:srgbClr val="000000"/>
                          </a:solidFill>
                          <a:effectLst/>
                          <a:latin typeface="Calibri" panose="020F0502020204030204" pitchFamily="34" charset="0"/>
                        </a:rPr>
                        <a:t>21</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800" b="0" i="0" u="none" strike="noStrike">
                          <a:solidFill>
                            <a:srgbClr val="000000"/>
                          </a:solidFill>
                          <a:effectLst/>
                          <a:latin typeface="Calibri" panose="020F0502020204030204" pitchFamily="34" charset="0"/>
                        </a:rPr>
                        <a:t>6</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3331798718"/>
                  </a:ext>
                </a:extLst>
              </a:tr>
              <a:tr h="345139">
                <a:tc>
                  <a:txBody>
                    <a:bodyPr/>
                    <a:lstStyle/>
                    <a:p>
                      <a:pPr algn="l" fontAlgn="ctr"/>
                      <a:r>
                        <a:rPr lang="en-GB" sz="1800" b="0" i="0" u="none" strike="noStrike">
                          <a:solidFill>
                            <a:srgbClr val="000000"/>
                          </a:solidFill>
                          <a:effectLst/>
                          <a:latin typeface="Calibri" panose="020F0502020204030204" pitchFamily="34" charset="0"/>
                        </a:rPr>
                        <a:t>% Change</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a:solidFill>
                            <a:srgbClr val="C00000"/>
                          </a:solidFill>
                          <a:effectLst/>
                          <a:latin typeface="Calibri" panose="020F0502020204030204" pitchFamily="34" charset="0"/>
                        </a:rPr>
                        <a:t>100%</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a:solidFill>
                            <a:srgbClr val="C00000"/>
                          </a:solidFill>
                          <a:effectLst/>
                          <a:latin typeface="Calibri" panose="020F0502020204030204" pitchFamily="34" charset="0"/>
                        </a:rPr>
                        <a:t>10%</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631422375"/>
                  </a:ext>
                </a:extLst>
              </a:tr>
            </a:tbl>
          </a:graphicData>
        </a:graphic>
      </p:graphicFrame>
    </p:spTree>
    <p:extLst>
      <p:ext uri="{BB962C8B-B14F-4D97-AF65-F5344CB8AC3E}">
        <p14:creationId xmlns:p14="http://schemas.microsoft.com/office/powerpoint/2010/main" val="1544201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6B305-76DB-6587-B26B-FCADF4F40377}"/>
              </a:ext>
            </a:extLst>
          </p:cNvPr>
          <p:cNvSpPr>
            <a:spLocks noGrp="1"/>
          </p:cNvSpPr>
          <p:nvPr>
            <p:ph type="title"/>
          </p:nvPr>
        </p:nvSpPr>
        <p:spPr/>
        <p:txBody>
          <a:bodyPr/>
          <a:lstStyle/>
          <a:p>
            <a:r>
              <a:rPr lang="en-GB"/>
              <a:t>Stage Two Complaints &amp; Housing Ombudsman Cases</a:t>
            </a:r>
          </a:p>
        </p:txBody>
      </p:sp>
      <p:sp>
        <p:nvSpPr>
          <p:cNvPr id="3" name="Content Placeholder 2">
            <a:extLst>
              <a:ext uri="{FF2B5EF4-FFF2-40B4-BE49-F238E27FC236}">
                <a16:creationId xmlns:a16="http://schemas.microsoft.com/office/drawing/2014/main" id="{8C79CE46-3DB7-1498-DB60-11904C3D1F97}"/>
              </a:ext>
            </a:extLst>
          </p:cNvPr>
          <p:cNvSpPr>
            <a:spLocks noGrp="1"/>
          </p:cNvSpPr>
          <p:nvPr>
            <p:ph idx="1"/>
          </p:nvPr>
        </p:nvSpPr>
        <p:spPr>
          <a:xfrm>
            <a:off x="838200" y="1825625"/>
            <a:ext cx="10515600" cy="4652375"/>
          </a:xfrm>
        </p:spPr>
        <p:txBody>
          <a:bodyPr>
            <a:noAutofit/>
          </a:bodyPr>
          <a:lstStyle/>
          <a:p>
            <a:pPr marL="0" indent="0">
              <a:buNone/>
            </a:pPr>
            <a:r>
              <a:rPr lang="en-GB" sz="1600" b="1" u="sng"/>
              <a:t>Stage Two</a:t>
            </a:r>
          </a:p>
          <a:p>
            <a:pPr marL="0" indent="0">
              <a:buNone/>
            </a:pPr>
            <a:r>
              <a:rPr lang="en-GB" sz="1400"/>
              <a:t>Between 1</a:t>
            </a:r>
            <a:r>
              <a:rPr lang="en-GB" sz="1400" baseline="30000"/>
              <a:t>st</a:t>
            </a:r>
            <a:r>
              <a:rPr lang="en-GB" sz="1400"/>
              <a:t> October 2023 and the 31</a:t>
            </a:r>
            <a:r>
              <a:rPr lang="en-GB" sz="1400" baseline="30000"/>
              <a:t>st</a:t>
            </a:r>
            <a:r>
              <a:rPr lang="en-GB" sz="1400"/>
              <a:t> December 2023 the Councils’ received 25 stage two complaints regarding Housing Repairs, Asset Management and Asset Compliance. This is up 108% from 12 in Q3 last year. </a:t>
            </a:r>
          </a:p>
          <a:p>
            <a:pPr marL="0" indent="0">
              <a:buNone/>
            </a:pPr>
            <a:r>
              <a:rPr lang="en-GB" sz="1400"/>
              <a:t>Themes for this quarter include:</a:t>
            </a:r>
          </a:p>
          <a:p>
            <a:pPr marL="0" indent="0">
              <a:buNone/>
            </a:pPr>
            <a:r>
              <a:rPr lang="en-GB" sz="1400"/>
              <a:t>- Delays to stage one responses</a:t>
            </a:r>
          </a:p>
          <a:p>
            <a:pPr marL="0" indent="0">
              <a:buNone/>
            </a:pPr>
            <a:r>
              <a:rPr lang="en-GB" sz="1400"/>
              <a:t>- Damp and Mould</a:t>
            </a:r>
          </a:p>
          <a:p>
            <a:pPr marL="0" indent="0">
              <a:buNone/>
            </a:pPr>
            <a:r>
              <a:rPr lang="en-GB" sz="1400"/>
              <a:t>- General delays to repairs at properties.</a:t>
            </a:r>
          </a:p>
          <a:p>
            <a:pPr marL="0" indent="0">
              <a:buNone/>
            </a:pPr>
            <a:endParaRPr lang="en-GB" sz="1400"/>
          </a:p>
          <a:p>
            <a:pPr marL="0" indent="0">
              <a:buNone/>
            </a:pPr>
            <a:r>
              <a:rPr lang="en-GB" sz="1400"/>
              <a:t>Housing Solutions received 0 stage two complaints and Tenancy Services received 4. Between the 4 complaints received, one was upheld which was regarding Anti-Social </a:t>
            </a:r>
            <a:r>
              <a:rPr lang="en-GB" sz="1400" err="1"/>
              <a:t>Behaviour</a:t>
            </a:r>
            <a:r>
              <a:rPr lang="en-GB" sz="1400"/>
              <a:t>. </a:t>
            </a:r>
          </a:p>
          <a:p>
            <a:pPr marL="0" indent="0">
              <a:buNone/>
            </a:pPr>
            <a:r>
              <a:rPr lang="en-GB" sz="1600" b="1" u="sng"/>
              <a:t>Ombudsman Cases</a:t>
            </a:r>
          </a:p>
          <a:p>
            <a:pPr marL="0" indent="0">
              <a:buNone/>
            </a:pPr>
            <a:r>
              <a:rPr lang="en-GB" sz="1400"/>
              <a:t>The Councils have had one Housing Ombudsman case determined in the last quarter, this was regarding a complaint from a tenant that his storage heaters were not working correctly. </a:t>
            </a:r>
          </a:p>
          <a:p>
            <a:pPr marL="0" indent="0">
              <a:buNone/>
            </a:pPr>
            <a:r>
              <a:rPr lang="en-GB" sz="1400"/>
              <a:t>There are some lessons learned which will be talking about in a couple of slides.</a:t>
            </a:r>
          </a:p>
          <a:p>
            <a:pPr marL="0" indent="0">
              <a:buNone/>
            </a:pPr>
            <a:r>
              <a:rPr lang="en-GB" sz="1400"/>
              <a:t>The Councils are still waiting on the outcome of two investigations by the Housing Ombudsman. </a:t>
            </a:r>
          </a:p>
        </p:txBody>
      </p:sp>
    </p:spTree>
    <p:extLst>
      <p:ext uri="{BB962C8B-B14F-4D97-AF65-F5344CB8AC3E}">
        <p14:creationId xmlns:p14="http://schemas.microsoft.com/office/powerpoint/2010/main" val="1236619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1EBF0-2A9F-E633-E9C1-D8741C913399}"/>
              </a:ext>
            </a:extLst>
          </p:cNvPr>
          <p:cNvSpPr>
            <a:spLocks noGrp="1"/>
          </p:cNvSpPr>
          <p:nvPr>
            <p:ph type="title"/>
          </p:nvPr>
        </p:nvSpPr>
        <p:spPr/>
        <p:txBody>
          <a:bodyPr/>
          <a:lstStyle/>
          <a:p>
            <a:r>
              <a:rPr lang="en-GB"/>
              <a:t>Complaint Responses</a:t>
            </a:r>
          </a:p>
        </p:txBody>
      </p:sp>
      <p:sp>
        <p:nvSpPr>
          <p:cNvPr id="3" name="Content Placeholder 2">
            <a:extLst>
              <a:ext uri="{FF2B5EF4-FFF2-40B4-BE49-F238E27FC236}">
                <a16:creationId xmlns:a16="http://schemas.microsoft.com/office/drawing/2014/main" id="{B9BA9C7F-8C39-CDAF-9681-A62750FFA263}"/>
              </a:ext>
            </a:extLst>
          </p:cNvPr>
          <p:cNvSpPr>
            <a:spLocks noGrp="1"/>
          </p:cNvSpPr>
          <p:nvPr>
            <p:ph idx="1"/>
          </p:nvPr>
        </p:nvSpPr>
        <p:spPr/>
        <p:txBody>
          <a:bodyPr/>
          <a:lstStyle/>
          <a:p>
            <a:r>
              <a:rPr lang="en-GB"/>
              <a:t>We are not seeing enough firm details about appointments being booked for works required.</a:t>
            </a:r>
          </a:p>
          <a:p>
            <a:r>
              <a:rPr lang="en-GB"/>
              <a:t>Too often we are saying ‘soon’, ‘as soon as possible’ – this then can result in repeat contact or stage 2 complaints.</a:t>
            </a:r>
          </a:p>
        </p:txBody>
      </p:sp>
    </p:spTree>
    <p:extLst>
      <p:ext uri="{BB962C8B-B14F-4D97-AF65-F5344CB8AC3E}">
        <p14:creationId xmlns:p14="http://schemas.microsoft.com/office/powerpoint/2010/main" val="538416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F11D57-54B2-4EDD-DF6D-F6C5CDBB9E03}"/>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Housing Ombudsman Determination Review</a:t>
            </a:r>
          </a:p>
        </p:txBody>
      </p:sp>
      <p:sp>
        <p:nvSpPr>
          <p:cNvPr id="3" name="Content Placeholder 2">
            <a:extLst>
              <a:ext uri="{FF2B5EF4-FFF2-40B4-BE49-F238E27FC236}">
                <a16:creationId xmlns:a16="http://schemas.microsoft.com/office/drawing/2014/main" id="{8D99F674-ED11-F811-498B-3C08FEFD3B51}"/>
              </a:ext>
            </a:extLst>
          </p:cNvPr>
          <p:cNvSpPr>
            <a:spLocks noGrp="1"/>
          </p:cNvSpPr>
          <p:nvPr>
            <p:ph idx="1"/>
          </p:nvPr>
        </p:nvSpPr>
        <p:spPr>
          <a:xfrm>
            <a:off x="4810259" y="167268"/>
            <a:ext cx="6555347" cy="6028259"/>
          </a:xfrm>
        </p:spPr>
        <p:txBody>
          <a:bodyPr anchor="ctr">
            <a:normAutofit/>
          </a:bodyPr>
          <a:lstStyle/>
          <a:p>
            <a:pPr marL="0" indent="0" algn="l">
              <a:buNone/>
            </a:pPr>
            <a:r>
              <a:rPr lang="en-GB" sz="1800" b="1" i="0" u="none" strike="noStrike" baseline="0">
                <a:latin typeface="ArialMT"/>
              </a:rPr>
              <a:t>Background</a:t>
            </a:r>
          </a:p>
          <a:p>
            <a:pPr algn="l"/>
            <a:r>
              <a:rPr lang="en-GB" sz="1800" b="0" i="0" u="none" strike="noStrike" baseline="0">
                <a:latin typeface="ArialMT"/>
              </a:rPr>
              <a:t>Tenant </a:t>
            </a:r>
            <a:r>
              <a:rPr lang="en-GB" sz="1800">
                <a:latin typeface="ArialMT"/>
              </a:rPr>
              <a:t>Moved in in August 2022 via a mutual exchange.</a:t>
            </a:r>
          </a:p>
          <a:p>
            <a:pPr algn="l"/>
            <a:r>
              <a:rPr lang="en-GB" sz="1800">
                <a:latin typeface="ArialMT"/>
              </a:rPr>
              <a:t>First reported storage heating issues in November 2022.</a:t>
            </a:r>
          </a:p>
          <a:p>
            <a:pPr algn="l"/>
            <a:r>
              <a:rPr lang="en-GB" sz="1800">
                <a:latin typeface="ArialMT"/>
              </a:rPr>
              <a:t>Internal emails state “heating works, just very poorly”</a:t>
            </a:r>
          </a:p>
          <a:p>
            <a:pPr algn="l"/>
            <a:r>
              <a:rPr lang="en-GB" sz="1800">
                <a:latin typeface="ArialMT"/>
              </a:rPr>
              <a:t>Recommendation from contractor was to upgrade heating system to ASHP, then conflicting reports</a:t>
            </a:r>
          </a:p>
          <a:p>
            <a:pPr algn="l"/>
            <a:r>
              <a:rPr lang="en-GB" sz="1800">
                <a:latin typeface="ArialMT"/>
              </a:rPr>
              <a:t>Customer raised 4 more reports between November and January.</a:t>
            </a:r>
          </a:p>
          <a:p>
            <a:pPr algn="l"/>
            <a:r>
              <a:rPr lang="en-GB" sz="1800" b="0" i="0" u="none" strike="noStrike" baseline="0">
                <a:latin typeface="ArialMT"/>
              </a:rPr>
              <a:t>The resident raised a complaint on 13 February 2023. This was about the heating, as well as some broken fencing which the landlord promised to fix shortly after the tenancy started.</a:t>
            </a:r>
          </a:p>
          <a:p>
            <a:pPr algn="l"/>
            <a:r>
              <a:rPr lang="en-GB" sz="1800" b="0" i="0" u="none" strike="noStrike" baseline="0">
                <a:latin typeface="ArialMT"/>
              </a:rPr>
              <a:t>On 17 February 2023 it sent an internal email in respect of the request for an inspection. It said:</a:t>
            </a:r>
          </a:p>
          <a:p>
            <a:pPr lvl="1"/>
            <a:r>
              <a:rPr lang="en-GB" sz="1400" b="0" i="0" u="none" strike="noStrike" baseline="0">
                <a:latin typeface="ArialMT"/>
              </a:rPr>
              <a:t>a. It did not “currently have a budget” to upgrade the storage heaters.</a:t>
            </a:r>
          </a:p>
          <a:p>
            <a:pPr lvl="1"/>
            <a:r>
              <a:rPr lang="en-GB" sz="1400" b="0" i="0" u="none" strike="noStrike" baseline="0">
                <a:latin typeface="ArialMT"/>
              </a:rPr>
              <a:t>b. If it replaced one home’s heating, it would “open the floodgates” for other </a:t>
            </a:r>
            <a:r>
              <a:rPr lang="en-GB" sz="1400">
                <a:latin typeface="ArialMT"/>
              </a:rPr>
              <a:t>requests on the estate.</a:t>
            </a:r>
          </a:p>
          <a:p>
            <a:pPr lvl="1"/>
            <a:r>
              <a:rPr lang="en-GB" sz="1400" b="0" i="0" u="none" strike="noStrike" baseline="0">
                <a:latin typeface="ArialMT"/>
              </a:rPr>
              <a:t>c. It wanted to get “two separate reports that the heaters are working” so </a:t>
            </a:r>
            <a:r>
              <a:rPr lang="en-GB" sz="1400">
                <a:latin typeface="ArialMT"/>
              </a:rPr>
              <a:t>it could put the matter to bed.</a:t>
            </a:r>
          </a:p>
        </p:txBody>
      </p:sp>
    </p:spTree>
    <p:extLst>
      <p:ext uri="{BB962C8B-B14F-4D97-AF65-F5344CB8AC3E}">
        <p14:creationId xmlns:p14="http://schemas.microsoft.com/office/powerpoint/2010/main" val="2033241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F11D57-54B2-4EDD-DF6D-F6C5CDBB9E03}"/>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Housing Ombudsman Determination Review</a:t>
            </a:r>
          </a:p>
        </p:txBody>
      </p:sp>
      <p:sp>
        <p:nvSpPr>
          <p:cNvPr id="3" name="Content Placeholder 2">
            <a:extLst>
              <a:ext uri="{FF2B5EF4-FFF2-40B4-BE49-F238E27FC236}">
                <a16:creationId xmlns:a16="http://schemas.microsoft.com/office/drawing/2014/main" id="{8D99F674-ED11-F811-498B-3C08FEFD3B51}"/>
              </a:ext>
            </a:extLst>
          </p:cNvPr>
          <p:cNvSpPr>
            <a:spLocks noGrp="1"/>
          </p:cNvSpPr>
          <p:nvPr>
            <p:ph idx="1"/>
          </p:nvPr>
        </p:nvSpPr>
        <p:spPr>
          <a:xfrm>
            <a:off x="4810259" y="167268"/>
            <a:ext cx="6555347" cy="6028259"/>
          </a:xfrm>
        </p:spPr>
        <p:txBody>
          <a:bodyPr anchor="ctr">
            <a:normAutofit/>
          </a:bodyPr>
          <a:lstStyle/>
          <a:p>
            <a:pPr marL="0" indent="0" algn="l">
              <a:buNone/>
            </a:pPr>
            <a:r>
              <a:rPr lang="en-GB" sz="1800" b="1" i="0" u="none" strike="noStrike" baseline="0">
                <a:latin typeface="ArialMT"/>
              </a:rPr>
              <a:t>Assessment and Findings</a:t>
            </a:r>
          </a:p>
          <a:p>
            <a:r>
              <a:rPr lang="en-GB" sz="1800">
                <a:latin typeface="ArialMT"/>
              </a:rPr>
              <a:t>Due to complaint being about excess cold – falls under HHSRS</a:t>
            </a:r>
          </a:p>
          <a:p>
            <a:r>
              <a:rPr lang="en-GB" sz="1800" b="0" i="0" u="none" strike="noStrike" baseline="0">
                <a:latin typeface="ArialMT"/>
              </a:rPr>
              <a:t>Responses not fully re</a:t>
            </a:r>
            <a:r>
              <a:rPr lang="en-GB" sz="1800">
                <a:latin typeface="ArialMT"/>
              </a:rPr>
              <a:t>corded – no ‘whole property’ approach</a:t>
            </a:r>
          </a:p>
          <a:p>
            <a:r>
              <a:rPr lang="en-GB" sz="1800" b="0" i="0" u="none" strike="noStrike" baseline="0">
                <a:latin typeface="ArialMT"/>
              </a:rPr>
              <a:t>We advised Heat pump not as economical</a:t>
            </a:r>
            <a:r>
              <a:rPr lang="en-GB" sz="1800">
                <a:latin typeface="ArialMT"/>
              </a:rPr>
              <a:t> as storage heating – calculation not accurate, based on incomplete data.</a:t>
            </a:r>
          </a:p>
          <a:p>
            <a:r>
              <a:rPr lang="en-GB" sz="1800" b="0" i="0" u="none" strike="noStrike" baseline="0">
                <a:latin typeface="ArialMT"/>
              </a:rPr>
              <a:t>C</a:t>
            </a:r>
            <a:r>
              <a:rPr lang="en-GB" sz="1800">
                <a:latin typeface="ArialMT"/>
              </a:rPr>
              <a:t>oncerned with our approach based on the language used in internal emails ‘open the ‘floodgates’ get 2 surveys done to ‘put this to bed’ focus was on if the heating worked as opposed to if they were fit for purpose, again concerning.</a:t>
            </a:r>
          </a:p>
          <a:p>
            <a:r>
              <a:rPr lang="en-GB" sz="1800" b="0" i="0" u="none" strike="noStrike" baseline="0">
                <a:latin typeface="ArialMT"/>
              </a:rPr>
              <a:t>Report</a:t>
            </a:r>
            <a:r>
              <a:rPr lang="en-GB" sz="1800">
                <a:latin typeface="ArialMT"/>
              </a:rPr>
              <a:t> was anecdotal and not backed up by accompanied evidence</a:t>
            </a:r>
          </a:p>
          <a:p>
            <a:r>
              <a:rPr lang="en-GB" sz="1800" b="0" i="0" u="none" strike="noStrike" baseline="0">
                <a:latin typeface="ArialMT"/>
              </a:rPr>
              <a:t>Medical condition mentioned and not taken into consideration – no record of alternative heating solutions.</a:t>
            </a:r>
          </a:p>
          <a:p>
            <a:r>
              <a:rPr lang="en-GB" sz="1800">
                <a:latin typeface="ArialMT"/>
              </a:rPr>
              <a:t>Finding of maladministration</a:t>
            </a:r>
            <a:endParaRPr lang="en-GB" sz="1800" b="0" i="0" u="none" strike="noStrike" baseline="0">
              <a:latin typeface="ArialMT"/>
            </a:endParaRPr>
          </a:p>
        </p:txBody>
      </p:sp>
    </p:spTree>
    <p:extLst>
      <p:ext uri="{BB962C8B-B14F-4D97-AF65-F5344CB8AC3E}">
        <p14:creationId xmlns:p14="http://schemas.microsoft.com/office/powerpoint/2010/main" val="3718837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Notes xmlns="ecf36257-2e34-4d7c-a4a4-3c1d3b3aae75" xsi:nil="true"/>
    <lcf76f155ced4ddcb4097134ff3c332f xmlns="ecf36257-2e34-4d7c-a4a4-3c1d3b3aae75">
      <Terms xmlns="http://schemas.microsoft.com/office/infopath/2007/PartnerControls"/>
    </lcf76f155ced4ddcb4097134ff3c332f>
    <TaxCatchAll xmlns="75304046-ffad-4f70-9f4b-bbc776f1b690" xsi:nil="true"/>
    <SharedWithUsers xmlns="8fda6ffb-7a84-49cd-abd7-ef1e119bdf78">
      <UserInfo>
        <DisplayName>James Hart</DisplayName>
        <AccountId>39</AccountId>
        <AccountType/>
      </UserInfo>
      <UserInfo>
        <DisplayName>David White</DisplayName>
        <AccountId>10</AccountId>
        <AccountType/>
      </UserInfo>
      <UserInfo>
        <DisplayName>Kerry Lecomber</DisplayName>
        <AccountId>13</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AB55DEFE0E25E4D9DBEBAD088AE547A" ma:contentTypeVersion="16" ma:contentTypeDescription="Create a new document." ma:contentTypeScope="" ma:versionID="c7e92a0e8117c3f0fac60e179eedf0ea">
  <xsd:schema xmlns:xsd="http://www.w3.org/2001/XMLSchema" xmlns:xs="http://www.w3.org/2001/XMLSchema" xmlns:p="http://schemas.microsoft.com/office/2006/metadata/properties" xmlns:ns2="ecf36257-2e34-4d7c-a4a4-3c1d3b3aae75" xmlns:ns3="75304046-ffad-4f70-9f4b-bbc776f1b690" xmlns:ns4="8fda6ffb-7a84-49cd-abd7-ef1e119bdf78" targetNamespace="http://schemas.microsoft.com/office/2006/metadata/properties" ma:root="true" ma:fieldsID="820a8f9aa51956344669c2b1d23d9d7a" ns2:_="" ns3:_="" ns4:_="">
    <xsd:import namespace="ecf36257-2e34-4d7c-a4a4-3c1d3b3aae75"/>
    <xsd:import namespace="75304046-ffad-4f70-9f4b-bbc776f1b690"/>
    <xsd:import namespace="8fda6ffb-7a84-49cd-abd7-ef1e119bdf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4:SharedWithUsers" minOccurs="0"/>
                <xsd:element ref="ns4:SharedWithDetails" minOccurs="0"/>
                <xsd:element ref="ns2:Note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f36257-2e34-4d7c-a4a4-3c1d3b3aae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a06bf4c4-4eb2-40f1-bc0e-6b8189d6fc30"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Notes" ma:index="21" nillable="true" ma:displayName="Notes" ma:format="Dropdown" ma:internalName="Notes">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304046-ffad-4f70-9f4b-bbc776f1b690"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a2148e0-05ee-464d-bfb8-0df88ee6712d}" ma:internalName="TaxCatchAll" ma:showField="CatchAllData" ma:web="8fda6ffb-7a84-49cd-abd7-ef1e119bdf7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fda6ffb-7a84-49cd-abd7-ef1e119bdf78"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2031F1-830A-468E-965D-5226A3976D57}">
  <ds:schemaRefs>
    <ds:schemaRef ds:uri="http://schemas.microsoft.com/sharepoint/v3/contenttype/forms"/>
  </ds:schemaRefs>
</ds:datastoreItem>
</file>

<file path=customXml/itemProps2.xml><?xml version="1.0" encoding="utf-8"?>
<ds:datastoreItem xmlns:ds="http://schemas.openxmlformats.org/officeDocument/2006/customXml" ds:itemID="{84267086-3375-4AB8-9478-EAD62D664AEC}">
  <ds:schemaRefs>
    <ds:schemaRef ds:uri="http://schemas.microsoft.com/office/2006/documentManagement/types"/>
    <ds:schemaRef ds:uri="http://purl.org/dc/terms/"/>
    <ds:schemaRef ds:uri="http://purl.org/dc/dcmitype/"/>
    <ds:schemaRef ds:uri="http://www.w3.org/XML/1998/namespace"/>
    <ds:schemaRef ds:uri="ecf36257-2e34-4d7c-a4a4-3c1d3b3aae75"/>
    <ds:schemaRef ds:uri="http://schemas.openxmlformats.org/package/2006/metadata/core-properties"/>
    <ds:schemaRef ds:uri="75304046-ffad-4f70-9f4b-bbc776f1b690"/>
    <ds:schemaRef ds:uri="http://purl.org/dc/elements/1.1/"/>
    <ds:schemaRef ds:uri="http://schemas.microsoft.com/office/infopath/2007/PartnerControls"/>
    <ds:schemaRef ds:uri="8fda6ffb-7a84-49cd-abd7-ef1e119bdf78"/>
    <ds:schemaRef ds:uri="http://schemas.microsoft.com/office/2006/metadata/properties"/>
  </ds:schemaRefs>
</ds:datastoreItem>
</file>

<file path=customXml/itemProps3.xml><?xml version="1.0" encoding="utf-8"?>
<ds:datastoreItem xmlns:ds="http://schemas.openxmlformats.org/officeDocument/2006/customXml" ds:itemID="{50C5EC3F-7D8B-4B6B-B9E3-9DBCFA25316B}">
  <ds:schemaRefs>
    <ds:schemaRef ds:uri="75304046-ffad-4f70-9f4b-bbc776f1b690"/>
    <ds:schemaRef ds:uri="8fda6ffb-7a84-49cd-abd7-ef1e119bdf78"/>
    <ds:schemaRef ds:uri="ecf36257-2e34-4d7c-a4a4-3c1d3b3aae7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1519</Words>
  <Application>Microsoft Office PowerPoint</Application>
  <PresentationFormat>Widescreen</PresentationFormat>
  <Paragraphs>149</Paragraphs>
  <Slides>14</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ArialMT</vt:lpstr>
      <vt:lpstr>Calibri</vt:lpstr>
      <vt:lpstr>Calibri Light</vt:lpstr>
      <vt:lpstr>Courier New</vt:lpstr>
      <vt:lpstr>Segoe UI</vt:lpstr>
      <vt:lpstr>Office Theme</vt:lpstr>
      <vt:lpstr>Housing Complaints  Task Force</vt:lpstr>
      <vt:lpstr>Agenda</vt:lpstr>
      <vt:lpstr>Actions from Previous Meeting</vt:lpstr>
      <vt:lpstr>Housing Repair Complaints Q3</vt:lpstr>
      <vt:lpstr>Tenancy Services &amp; Housing Solutions Complaints Q4</vt:lpstr>
      <vt:lpstr>Stage Two Complaints &amp; Housing Ombudsman Cases</vt:lpstr>
      <vt:lpstr>Complaint Responses</vt:lpstr>
      <vt:lpstr>Housing Ombudsman Determination Review</vt:lpstr>
      <vt:lpstr>Housing Ombudsman Determination Review</vt:lpstr>
      <vt:lpstr>Housing Ombudsman Determination Review</vt:lpstr>
      <vt:lpstr>Housing Ombudsman Determination Review</vt:lpstr>
      <vt:lpstr>TSM Q3 Results for Complaint Handling</vt:lpstr>
      <vt:lpstr>Over to you for Preventative Actions Identified this Quarter</vt:lpstr>
      <vt:lpstr>Up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 Complaints Task Force</dc:title>
  <dc:creator>David White</dc:creator>
  <cp:lastModifiedBy>Victoria Freer</cp:lastModifiedBy>
  <cp:revision>9</cp:revision>
  <dcterms:created xsi:type="dcterms:W3CDTF">2023-01-04T13:58:08Z</dcterms:created>
  <dcterms:modified xsi:type="dcterms:W3CDTF">2024-03-27T12:32:23Z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0x010100EAB55DEFE0E25E4D9DBEBAD088AE547A</vt:lpwstr>
  </property>
  <property fmtid="{D5CDD505-2E9C-101B-9397-08002B2CF9AE}" pid="3" name="MediaServiceImageTags">
    <vt:lpwstr/>
  </property>
</Properties>
</file>